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docx" ContentType="application/vnd.openxmlformats-officedocument.wordprocessingml.document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430" r:id="rId3"/>
    <p:sldId id="490" r:id="rId4"/>
    <p:sldId id="491" r:id="rId5"/>
    <p:sldId id="493" r:id="rId6"/>
    <p:sldId id="492" r:id="rId7"/>
    <p:sldId id="383" r:id="rId8"/>
    <p:sldId id="384" r:id="rId9"/>
    <p:sldId id="385" r:id="rId10"/>
    <p:sldId id="494" r:id="rId11"/>
    <p:sldId id="348" r:id="rId12"/>
    <p:sldId id="389" r:id="rId13"/>
    <p:sldId id="386" r:id="rId14"/>
    <p:sldId id="387" r:id="rId15"/>
    <p:sldId id="388" r:id="rId16"/>
    <p:sldId id="456" r:id="rId17"/>
    <p:sldId id="453" r:id="rId18"/>
    <p:sldId id="454" r:id="rId19"/>
    <p:sldId id="287" r:id="rId20"/>
    <p:sldId id="459" r:id="rId21"/>
    <p:sldId id="458" r:id="rId22"/>
    <p:sldId id="322" r:id="rId23"/>
    <p:sldId id="394" r:id="rId24"/>
    <p:sldId id="399" r:id="rId25"/>
    <p:sldId id="487" r:id="rId26"/>
    <p:sldId id="400" r:id="rId27"/>
    <p:sldId id="444" r:id="rId28"/>
    <p:sldId id="408" r:id="rId29"/>
    <p:sldId id="407" r:id="rId30"/>
    <p:sldId id="446" r:id="rId31"/>
    <p:sldId id="330" r:id="rId32"/>
    <p:sldId id="329" r:id="rId33"/>
    <p:sldId id="331" r:id="rId34"/>
    <p:sldId id="398" r:id="rId35"/>
    <p:sldId id="314" r:id="rId36"/>
    <p:sldId id="463" r:id="rId37"/>
    <p:sldId id="464" r:id="rId38"/>
    <p:sldId id="468" r:id="rId39"/>
    <p:sldId id="495" r:id="rId40"/>
    <p:sldId id="465" r:id="rId41"/>
    <p:sldId id="466" r:id="rId42"/>
    <p:sldId id="461" r:id="rId43"/>
    <p:sldId id="496" r:id="rId44"/>
    <p:sldId id="488" r:id="rId45"/>
    <p:sldId id="467" r:id="rId46"/>
    <p:sldId id="489" r:id="rId47"/>
    <p:sldId id="471" r:id="rId48"/>
    <p:sldId id="472" r:id="rId49"/>
    <p:sldId id="475" r:id="rId50"/>
    <p:sldId id="477" r:id="rId51"/>
    <p:sldId id="478" r:id="rId52"/>
    <p:sldId id="479" r:id="rId53"/>
    <p:sldId id="480" r:id="rId54"/>
    <p:sldId id="481" r:id="rId55"/>
    <p:sldId id="482" r:id="rId56"/>
    <p:sldId id="356" r:id="rId57"/>
    <p:sldId id="357" r:id="rId58"/>
    <p:sldId id="486" r:id="rId59"/>
    <p:sldId id="415" r:id="rId60"/>
    <p:sldId id="485" r:id="rId61"/>
    <p:sldId id="484" r:id="rId62"/>
    <p:sldId id="483" r:id="rId63"/>
    <p:sldId id="282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5"/>
    <p:restoredTop sz="94627"/>
  </p:normalViewPr>
  <p:slideViewPr>
    <p:cSldViewPr snapToGrid="0" snapToObjects="1">
      <p:cViewPr varScale="1">
        <p:scale>
          <a:sx n="211" d="100"/>
          <a:sy n="211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cLaren:Documents:tes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cLaren:Documents:Microsoft%20User%20Data:Office%202008%20AutoRecovery:test%20(version%201).xlsb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cLaren:Documents:Microsoft%20User%20Data:Office%202008%20AutoRecovery:test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val>
            <c:numRef>
              <c:f>Sheet1!$B$3:$B$31</c:f>
              <c:numCache>
                <c:formatCode>General</c:formatCode>
                <c:ptCount val="29"/>
                <c:pt idx="0">
                  <c:v>0.305239085789253</c:v>
                </c:pt>
                <c:pt idx="1">
                  <c:v>0.556539758627878</c:v>
                </c:pt>
                <c:pt idx="2">
                  <c:v>0.498724080179272</c:v>
                </c:pt>
                <c:pt idx="3">
                  <c:v>0.567896907689828</c:v>
                </c:pt>
                <c:pt idx="4">
                  <c:v>0.798926320300779</c:v>
                </c:pt>
                <c:pt idx="5">
                  <c:v>0.173849945532311</c:v>
                </c:pt>
                <c:pt idx="6">
                  <c:v>0.351883697184348</c:v>
                </c:pt>
                <c:pt idx="7">
                  <c:v>0.869720900406719</c:v>
                </c:pt>
                <c:pt idx="8">
                  <c:v>0.299561599616936</c:v>
                </c:pt>
                <c:pt idx="9">
                  <c:v>0.531294861876631</c:v>
                </c:pt>
                <c:pt idx="10">
                  <c:v>0.349428729095052</c:v>
                </c:pt>
                <c:pt idx="11">
                  <c:v>0.38051959348104</c:v>
                </c:pt>
                <c:pt idx="12">
                  <c:v>0.18552544161048</c:v>
                </c:pt>
                <c:pt idx="13">
                  <c:v>0.362692889965757</c:v>
                </c:pt>
                <c:pt idx="14">
                  <c:v>0.883791799761639</c:v>
                </c:pt>
                <c:pt idx="15">
                  <c:v>0.916779417686484</c:v>
                </c:pt>
                <c:pt idx="16">
                  <c:v>0.507373857654784</c:v>
                </c:pt>
                <c:pt idx="17">
                  <c:v>0.87207868751193</c:v>
                </c:pt>
                <c:pt idx="18">
                  <c:v>0.267737867528922</c:v>
                </c:pt>
                <c:pt idx="19">
                  <c:v>0.933636593084884</c:v>
                </c:pt>
                <c:pt idx="20">
                  <c:v>0.12859187453796</c:v>
                </c:pt>
                <c:pt idx="21">
                  <c:v>0.629429292873283</c:v>
                </c:pt>
                <c:pt idx="22">
                  <c:v>0.612261426743316</c:v>
                </c:pt>
                <c:pt idx="23">
                  <c:v>0.942162800686674</c:v>
                </c:pt>
                <c:pt idx="24">
                  <c:v>0.279083889795402</c:v>
                </c:pt>
                <c:pt idx="25">
                  <c:v>0.71863489903717</c:v>
                </c:pt>
                <c:pt idx="26">
                  <c:v>0.134027537622387</c:v>
                </c:pt>
                <c:pt idx="27">
                  <c:v>0.444777616480678</c:v>
                </c:pt>
                <c:pt idx="28">
                  <c:v>0.13311094936671</c:v>
                </c:pt>
              </c:numCache>
            </c:numRef>
          </c:val>
          <c:smooth val="0"/>
        </c:ser>
        <c:ser>
          <c:idx val="2"/>
          <c:order val="1"/>
          <c:marker>
            <c:symbol val="none"/>
          </c:marker>
          <c:val>
            <c:numRef>
              <c:f>Sheet1!$C$3:$C$31</c:f>
              <c:numCache>
                <c:formatCode>General</c:formatCode>
                <c:ptCount val="29"/>
                <c:pt idx="0">
                  <c:v>0.759232854283255</c:v>
                </c:pt>
                <c:pt idx="1">
                  <c:v>0.630707435040676</c:v>
                </c:pt>
                <c:pt idx="2">
                  <c:v>0.392447874952268</c:v>
                </c:pt>
                <c:pt idx="3">
                  <c:v>0.731352269900526</c:v>
                </c:pt>
                <c:pt idx="4">
                  <c:v>0.838606620607607</c:v>
                </c:pt>
                <c:pt idx="5">
                  <c:v>0.988280529198164</c:v>
                </c:pt>
                <c:pt idx="6">
                  <c:v>0.19700388376441</c:v>
                </c:pt>
                <c:pt idx="7">
                  <c:v>0.106390833980186</c:v>
                </c:pt>
                <c:pt idx="8">
                  <c:v>0.937563001878516</c:v>
                </c:pt>
                <c:pt idx="9">
                  <c:v>0.664289873129746</c:v>
                </c:pt>
                <c:pt idx="10">
                  <c:v>0.279359495772951</c:v>
                </c:pt>
                <c:pt idx="11">
                  <c:v>0.788480147488372</c:v>
                </c:pt>
                <c:pt idx="12">
                  <c:v>0.88336094844999</c:v>
                </c:pt>
                <c:pt idx="13">
                  <c:v>0.379938286156175</c:v>
                </c:pt>
                <c:pt idx="14">
                  <c:v>0.931620281757205</c:v>
                </c:pt>
                <c:pt idx="15">
                  <c:v>0.928722118194855</c:v>
                </c:pt>
                <c:pt idx="16">
                  <c:v>0.556885265787059</c:v>
                </c:pt>
                <c:pt idx="17">
                  <c:v>0.141824221460411</c:v>
                </c:pt>
                <c:pt idx="18">
                  <c:v>0.264085747084209</c:v>
                </c:pt>
                <c:pt idx="19">
                  <c:v>0.799784431989792</c:v>
                </c:pt>
                <c:pt idx="20">
                  <c:v>0.705806432066311</c:v>
                </c:pt>
                <c:pt idx="21">
                  <c:v>0.708123770307793</c:v>
                </c:pt>
                <c:pt idx="22">
                  <c:v>0.83463208802641</c:v>
                </c:pt>
                <c:pt idx="23">
                  <c:v>0.387118600856411</c:v>
                </c:pt>
                <c:pt idx="24">
                  <c:v>0.206941590819042</c:v>
                </c:pt>
                <c:pt idx="25">
                  <c:v>0.0791080777908064</c:v>
                </c:pt>
                <c:pt idx="26">
                  <c:v>0.0597342625387682</c:v>
                </c:pt>
                <c:pt idx="27">
                  <c:v>0.335719637299917</c:v>
                </c:pt>
                <c:pt idx="28">
                  <c:v>0.347691242213841</c:v>
                </c:pt>
              </c:numCache>
            </c:numRef>
          </c:val>
          <c:smooth val="0"/>
        </c:ser>
        <c:ser>
          <c:idx val="3"/>
          <c:order val="2"/>
          <c:marker>
            <c:symbol val="none"/>
          </c:marker>
          <c:val>
            <c:numRef>
              <c:f>Sheet1!$D$3:$D$31</c:f>
              <c:numCache>
                <c:formatCode>General</c:formatCode>
                <c:ptCount val="29"/>
                <c:pt idx="0">
                  <c:v>1.823704794355763</c:v>
                </c:pt>
                <c:pt idx="1">
                  <c:v>1.817954628709231</c:v>
                </c:pt>
                <c:pt idx="2">
                  <c:v>1.283619830083808</c:v>
                </c:pt>
                <c:pt idx="3">
                  <c:v>2.030601447490881</c:v>
                </c:pt>
                <c:pt idx="4">
                  <c:v>2.476139561515992</c:v>
                </c:pt>
                <c:pt idx="5">
                  <c:v>2.150411003928639</c:v>
                </c:pt>
                <c:pt idx="6">
                  <c:v>0.745891464713168</c:v>
                </c:pt>
                <c:pt idx="7">
                  <c:v>1.08250256836709</c:v>
                </c:pt>
                <c:pt idx="8">
                  <c:v>2.174687603373968</c:v>
                </c:pt>
                <c:pt idx="9">
                  <c:v>1.859874608136124</c:v>
                </c:pt>
                <c:pt idx="10">
                  <c:v>0.908147720640954</c:v>
                </c:pt>
                <c:pt idx="11">
                  <c:v>1.957479888457783</c:v>
                </c:pt>
                <c:pt idx="12">
                  <c:v>1.95224733851046</c:v>
                </c:pt>
                <c:pt idx="13">
                  <c:v>1.122569462278108</c:v>
                </c:pt>
                <c:pt idx="14">
                  <c:v>2.747032363276048</c:v>
                </c:pt>
                <c:pt idx="15">
                  <c:v>2.774223654076195</c:v>
                </c:pt>
                <c:pt idx="16">
                  <c:v>1.621144389228902</c:v>
                </c:pt>
                <c:pt idx="17">
                  <c:v>1.155727130432751</c:v>
                </c:pt>
                <c:pt idx="18">
                  <c:v>0.79590936169734</c:v>
                </c:pt>
                <c:pt idx="19">
                  <c:v>2.533205457064469</c:v>
                </c:pt>
                <c:pt idx="20">
                  <c:v>1.540204738670582</c:v>
                </c:pt>
                <c:pt idx="21">
                  <c:v>2.045676833488856</c:v>
                </c:pt>
                <c:pt idx="22">
                  <c:v>2.281525602796136</c:v>
                </c:pt>
                <c:pt idx="23">
                  <c:v>1.716400002399496</c:v>
                </c:pt>
                <c:pt idx="24">
                  <c:v>0.692967071433486</c:v>
                </c:pt>
                <c:pt idx="25">
                  <c:v>0.876851054618783</c:v>
                </c:pt>
                <c:pt idx="26">
                  <c:v>0.253496062699924</c:v>
                </c:pt>
                <c:pt idx="27">
                  <c:v>1.116216891080512</c:v>
                </c:pt>
                <c:pt idx="28">
                  <c:v>0.828493433794392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7764144"/>
        <c:axId val="-2117762496"/>
      </c:lineChart>
      <c:catAx>
        <c:axId val="-211776414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7762496"/>
        <c:crosses val="autoZero"/>
        <c:auto val="1"/>
        <c:lblAlgn val="ctr"/>
        <c:lblOffset val="100"/>
        <c:noMultiLvlLbl val="0"/>
      </c:catAx>
      <c:valAx>
        <c:axId val="-21177624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7764144"/>
        <c:crosses val="autoZero"/>
        <c:crossBetween val="between"/>
      </c:valAx>
      <c:spPr>
        <a:solidFill>
          <a:schemeClr val="accent5">
            <a:lumMod val="20000"/>
            <a:lumOff val="80000"/>
          </a:schemeClr>
        </a:solidFill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Sheet1!$F$3:$F$31</c:f>
              <c:numCache>
                <c:formatCode>General</c:formatCode>
                <c:ptCount val="29"/>
                <c:pt idx="0">
                  <c:v>0.305239085789253</c:v>
                </c:pt>
                <c:pt idx="1">
                  <c:v>0.556539758627878</c:v>
                </c:pt>
                <c:pt idx="2">
                  <c:v>0.498724080179272</c:v>
                </c:pt>
                <c:pt idx="3">
                  <c:v>0.567896907689828</c:v>
                </c:pt>
                <c:pt idx="4">
                  <c:v>0.798926320300779</c:v>
                </c:pt>
                <c:pt idx="5">
                  <c:v>0.173849945532311</c:v>
                </c:pt>
                <c:pt idx="6">
                  <c:v>0.351883697184348</c:v>
                </c:pt>
                <c:pt idx="7">
                  <c:v>0.869720900406719</c:v>
                </c:pt>
                <c:pt idx="8">
                  <c:v>0.299561599616936</c:v>
                </c:pt>
                <c:pt idx="9">
                  <c:v>1.531294861876631</c:v>
                </c:pt>
                <c:pt idx="10">
                  <c:v>1.349428729095052</c:v>
                </c:pt>
                <c:pt idx="11">
                  <c:v>1.38051959348104</c:v>
                </c:pt>
                <c:pt idx="12">
                  <c:v>1.18552544161048</c:v>
                </c:pt>
                <c:pt idx="13">
                  <c:v>1.362692889965757</c:v>
                </c:pt>
                <c:pt idx="14">
                  <c:v>1.883791799761639</c:v>
                </c:pt>
                <c:pt idx="15">
                  <c:v>1.916779417686484</c:v>
                </c:pt>
                <c:pt idx="16">
                  <c:v>1.507373857654784</c:v>
                </c:pt>
                <c:pt idx="17">
                  <c:v>1.87207868751193</c:v>
                </c:pt>
                <c:pt idx="18">
                  <c:v>0.267737867528922</c:v>
                </c:pt>
                <c:pt idx="19">
                  <c:v>0.933636593084884</c:v>
                </c:pt>
                <c:pt idx="20">
                  <c:v>0.12859187453796</c:v>
                </c:pt>
                <c:pt idx="21">
                  <c:v>0.629429292873283</c:v>
                </c:pt>
                <c:pt idx="22">
                  <c:v>0.612261426743316</c:v>
                </c:pt>
                <c:pt idx="23">
                  <c:v>0.942162800686674</c:v>
                </c:pt>
                <c:pt idx="24">
                  <c:v>0.279083889795402</c:v>
                </c:pt>
                <c:pt idx="25">
                  <c:v>0.71863489903717</c:v>
                </c:pt>
                <c:pt idx="26">
                  <c:v>0.134027537622387</c:v>
                </c:pt>
                <c:pt idx="27">
                  <c:v>0.444777616480678</c:v>
                </c:pt>
                <c:pt idx="28">
                  <c:v>0.13311094936671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Sheet1!$G$3:$G$31</c:f>
              <c:numCache>
                <c:formatCode>General</c:formatCode>
                <c:ptCount val="29"/>
                <c:pt idx="0">
                  <c:v>0.759232854283255</c:v>
                </c:pt>
                <c:pt idx="1">
                  <c:v>0.630707435040676</c:v>
                </c:pt>
                <c:pt idx="2">
                  <c:v>0.392447874952268</c:v>
                </c:pt>
                <c:pt idx="3">
                  <c:v>0.731352269900526</c:v>
                </c:pt>
                <c:pt idx="4">
                  <c:v>0.838606620607607</c:v>
                </c:pt>
                <c:pt idx="5">
                  <c:v>0.988280529198164</c:v>
                </c:pt>
                <c:pt idx="6">
                  <c:v>0.19700388376441</c:v>
                </c:pt>
                <c:pt idx="7">
                  <c:v>0.106390833980186</c:v>
                </c:pt>
                <c:pt idx="8">
                  <c:v>0.937563001878516</c:v>
                </c:pt>
                <c:pt idx="9">
                  <c:v>1.664289873129746</c:v>
                </c:pt>
                <c:pt idx="10">
                  <c:v>1.279359495772951</c:v>
                </c:pt>
                <c:pt idx="11">
                  <c:v>1.788480147488372</c:v>
                </c:pt>
                <c:pt idx="12">
                  <c:v>1.88336094844999</c:v>
                </c:pt>
                <c:pt idx="13">
                  <c:v>1.379938286156175</c:v>
                </c:pt>
                <c:pt idx="14">
                  <c:v>1.931620281757205</c:v>
                </c:pt>
                <c:pt idx="15">
                  <c:v>1.928722118194855</c:v>
                </c:pt>
                <c:pt idx="16">
                  <c:v>1.55688526578706</c:v>
                </c:pt>
                <c:pt idx="17">
                  <c:v>1.141824221460411</c:v>
                </c:pt>
                <c:pt idx="18">
                  <c:v>0.264085747084209</c:v>
                </c:pt>
                <c:pt idx="19">
                  <c:v>0.799784431989792</c:v>
                </c:pt>
                <c:pt idx="20">
                  <c:v>0.705806432066311</c:v>
                </c:pt>
                <c:pt idx="21">
                  <c:v>0.708123770307793</c:v>
                </c:pt>
                <c:pt idx="22">
                  <c:v>0.83463208802641</c:v>
                </c:pt>
                <c:pt idx="23">
                  <c:v>0.387118600856411</c:v>
                </c:pt>
                <c:pt idx="24">
                  <c:v>0.206941590819042</c:v>
                </c:pt>
                <c:pt idx="25">
                  <c:v>0.0791080777908064</c:v>
                </c:pt>
                <c:pt idx="26">
                  <c:v>0.0597342625387682</c:v>
                </c:pt>
                <c:pt idx="27">
                  <c:v>0.335719637299917</c:v>
                </c:pt>
                <c:pt idx="28">
                  <c:v>0.347691242213841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Sheet1!$H$3:$H$31</c:f>
              <c:numCache>
                <c:formatCode>General</c:formatCode>
                <c:ptCount val="29"/>
                <c:pt idx="0">
                  <c:v>1.823704794355763</c:v>
                </c:pt>
                <c:pt idx="1">
                  <c:v>1.817954628709231</c:v>
                </c:pt>
                <c:pt idx="2">
                  <c:v>1.283619830083808</c:v>
                </c:pt>
                <c:pt idx="3">
                  <c:v>2.030601447490881</c:v>
                </c:pt>
                <c:pt idx="4">
                  <c:v>2.476139561515992</c:v>
                </c:pt>
                <c:pt idx="5">
                  <c:v>2.150411003928639</c:v>
                </c:pt>
                <c:pt idx="6">
                  <c:v>0.745891464713168</c:v>
                </c:pt>
                <c:pt idx="7">
                  <c:v>1.08250256836709</c:v>
                </c:pt>
                <c:pt idx="8">
                  <c:v>2.174687603373968</c:v>
                </c:pt>
                <c:pt idx="9">
                  <c:v>2.859874608136124</c:v>
                </c:pt>
                <c:pt idx="10">
                  <c:v>1.908147720640954</c:v>
                </c:pt>
                <c:pt idx="11">
                  <c:v>2.957479888457783</c:v>
                </c:pt>
                <c:pt idx="12">
                  <c:v>2.952247338510459</c:v>
                </c:pt>
                <c:pt idx="13">
                  <c:v>2.122569462278108</c:v>
                </c:pt>
                <c:pt idx="14">
                  <c:v>3.747032363276048</c:v>
                </c:pt>
                <c:pt idx="15">
                  <c:v>3.774223654076195</c:v>
                </c:pt>
                <c:pt idx="16">
                  <c:v>2.621144389228902</c:v>
                </c:pt>
                <c:pt idx="17">
                  <c:v>2.155727130432751</c:v>
                </c:pt>
                <c:pt idx="18">
                  <c:v>0.79590936169734</c:v>
                </c:pt>
                <c:pt idx="19">
                  <c:v>2.533205457064469</c:v>
                </c:pt>
                <c:pt idx="20">
                  <c:v>1.540204738670582</c:v>
                </c:pt>
                <c:pt idx="21">
                  <c:v>2.045676833488856</c:v>
                </c:pt>
                <c:pt idx="22">
                  <c:v>2.281525602796136</c:v>
                </c:pt>
                <c:pt idx="23">
                  <c:v>1.716400002399496</c:v>
                </c:pt>
                <c:pt idx="24">
                  <c:v>0.692967071433486</c:v>
                </c:pt>
                <c:pt idx="25">
                  <c:v>0.876851054618783</c:v>
                </c:pt>
                <c:pt idx="26">
                  <c:v>0.253496062699924</c:v>
                </c:pt>
                <c:pt idx="27">
                  <c:v>1.116216891080512</c:v>
                </c:pt>
                <c:pt idx="28">
                  <c:v>0.828493433794392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1355264"/>
        <c:axId val="-2111352304"/>
      </c:lineChart>
      <c:catAx>
        <c:axId val="-211135526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1352304"/>
        <c:crosses val="autoZero"/>
        <c:auto val="1"/>
        <c:lblAlgn val="ctr"/>
        <c:lblOffset val="100"/>
        <c:noMultiLvlLbl val="0"/>
      </c:catAx>
      <c:valAx>
        <c:axId val="-2111352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1355264"/>
        <c:crosses val="autoZero"/>
        <c:crossBetween val="between"/>
      </c:valAx>
      <c:spPr>
        <a:solidFill>
          <a:srgbClr val="DBEEF4"/>
        </a:solidFill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Sheet1!$J$3:$J$31</c:f>
              <c:numCache>
                <c:formatCode>General</c:formatCode>
                <c:ptCount val="29"/>
                <c:pt idx="0">
                  <c:v>0.305239085789253</c:v>
                </c:pt>
                <c:pt idx="1">
                  <c:v>0.556539758627878</c:v>
                </c:pt>
                <c:pt idx="2">
                  <c:v>0.498724080179272</c:v>
                </c:pt>
                <c:pt idx="3">
                  <c:v>0.567896907689828</c:v>
                </c:pt>
                <c:pt idx="4">
                  <c:v>0.798926320300779</c:v>
                </c:pt>
                <c:pt idx="5">
                  <c:v>0.173849945532311</c:v>
                </c:pt>
                <c:pt idx="6">
                  <c:v>0.351883697184348</c:v>
                </c:pt>
                <c:pt idx="7">
                  <c:v>0.869720900406719</c:v>
                </c:pt>
                <c:pt idx="8">
                  <c:v>0.299561599616936</c:v>
                </c:pt>
                <c:pt idx="9">
                  <c:v>1.531294861876631</c:v>
                </c:pt>
                <c:pt idx="10">
                  <c:v>1.349428729095052</c:v>
                </c:pt>
                <c:pt idx="11">
                  <c:v>1.38051959348104</c:v>
                </c:pt>
                <c:pt idx="12">
                  <c:v>1.18552544161048</c:v>
                </c:pt>
                <c:pt idx="13">
                  <c:v>1.362692889965757</c:v>
                </c:pt>
                <c:pt idx="14">
                  <c:v>1.883791799761639</c:v>
                </c:pt>
                <c:pt idx="15">
                  <c:v>1.916779417686484</c:v>
                </c:pt>
                <c:pt idx="16">
                  <c:v>1.507373857654784</c:v>
                </c:pt>
                <c:pt idx="17">
                  <c:v>1.87207868751193</c:v>
                </c:pt>
                <c:pt idx="18">
                  <c:v>0.267737867528922</c:v>
                </c:pt>
                <c:pt idx="19">
                  <c:v>0.933636593084884</c:v>
                </c:pt>
                <c:pt idx="20">
                  <c:v>0.12859187453796</c:v>
                </c:pt>
                <c:pt idx="21">
                  <c:v>0.629429292873283</c:v>
                </c:pt>
                <c:pt idx="22">
                  <c:v>0.612261426743316</c:v>
                </c:pt>
                <c:pt idx="23">
                  <c:v>0.942162800686674</c:v>
                </c:pt>
                <c:pt idx="24">
                  <c:v>0.279083889795402</c:v>
                </c:pt>
                <c:pt idx="25">
                  <c:v>0.71863489903717</c:v>
                </c:pt>
                <c:pt idx="26">
                  <c:v>0.134027537622387</c:v>
                </c:pt>
                <c:pt idx="27">
                  <c:v>0.444777616480678</c:v>
                </c:pt>
                <c:pt idx="28">
                  <c:v>0.13311094936671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Sheet1!$K$3:$K$31</c:f>
              <c:numCache>
                <c:formatCode>General</c:formatCode>
                <c:ptCount val="29"/>
                <c:pt idx="0">
                  <c:v>0.759232854283255</c:v>
                </c:pt>
                <c:pt idx="1">
                  <c:v>0.630707435040676</c:v>
                </c:pt>
                <c:pt idx="2">
                  <c:v>0.392447874952268</c:v>
                </c:pt>
                <c:pt idx="3">
                  <c:v>0.731352269900526</c:v>
                </c:pt>
                <c:pt idx="4">
                  <c:v>0.838606620607607</c:v>
                </c:pt>
                <c:pt idx="5">
                  <c:v>0.988280529198164</c:v>
                </c:pt>
                <c:pt idx="6">
                  <c:v>0.19700388376441</c:v>
                </c:pt>
                <c:pt idx="7">
                  <c:v>0.106390833980186</c:v>
                </c:pt>
                <c:pt idx="8">
                  <c:v>0.937563001878516</c:v>
                </c:pt>
                <c:pt idx="9">
                  <c:v>1.664289873129746</c:v>
                </c:pt>
                <c:pt idx="10">
                  <c:v>1.279359495772951</c:v>
                </c:pt>
                <c:pt idx="11">
                  <c:v>1.788480147488372</c:v>
                </c:pt>
                <c:pt idx="12">
                  <c:v>1.88336094844999</c:v>
                </c:pt>
                <c:pt idx="13">
                  <c:v>1.379938286156175</c:v>
                </c:pt>
                <c:pt idx="14">
                  <c:v>1.931620281757205</c:v>
                </c:pt>
                <c:pt idx="15">
                  <c:v>1.928722118194855</c:v>
                </c:pt>
                <c:pt idx="16">
                  <c:v>1.55688526578706</c:v>
                </c:pt>
                <c:pt idx="17">
                  <c:v>1.141824221460411</c:v>
                </c:pt>
                <c:pt idx="18">
                  <c:v>0.264085747084209</c:v>
                </c:pt>
                <c:pt idx="19">
                  <c:v>0.799784431989792</c:v>
                </c:pt>
                <c:pt idx="20">
                  <c:v>0.705806432066311</c:v>
                </c:pt>
                <c:pt idx="21">
                  <c:v>0.708123770307793</c:v>
                </c:pt>
                <c:pt idx="22">
                  <c:v>0.83463208802641</c:v>
                </c:pt>
                <c:pt idx="23">
                  <c:v>0.387118600856411</c:v>
                </c:pt>
                <c:pt idx="24">
                  <c:v>0.206941590819042</c:v>
                </c:pt>
                <c:pt idx="25">
                  <c:v>0.0791080777908064</c:v>
                </c:pt>
                <c:pt idx="26">
                  <c:v>0.0597342625387682</c:v>
                </c:pt>
                <c:pt idx="27">
                  <c:v>0.335719637299917</c:v>
                </c:pt>
                <c:pt idx="28">
                  <c:v>0.347691242213841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Sheet1!$L$3:$L$31</c:f>
              <c:numCache>
                <c:formatCode>General</c:formatCode>
                <c:ptCount val="29"/>
                <c:pt idx="0">
                  <c:v>1.823704794355763</c:v>
                </c:pt>
                <c:pt idx="1">
                  <c:v>1.817954628709231</c:v>
                </c:pt>
                <c:pt idx="2">
                  <c:v>1.283619830083808</c:v>
                </c:pt>
                <c:pt idx="3">
                  <c:v>2.030601447490881</c:v>
                </c:pt>
                <c:pt idx="4">
                  <c:v>2.476139561515992</c:v>
                </c:pt>
                <c:pt idx="5">
                  <c:v>2.150411003928639</c:v>
                </c:pt>
                <c:pt idx="6">
                  <c:v>0.745891464713168</c:v>
                </c:pt>
                <c:pt idx="7">
                  <c:v>1.08250256836709</c:v>
                </c:pt>
                <c:pt idx="8">
                  <c:v>2.174687603373968</c:v>
                </c:pt>
                <c:pt idx="9">
                  <c:v>1.859874608136124</c:v>
                </c:pt>
                <c:pt idx="10">
                  <c:v>0.908147720640954</c:v>
                </c:pt>
                <c:pt idx="11">
                  <c:v>1.957479888457783</c:v>
                </c:pt>
                <c:pt idx="12">
                  <c:v>1.95224733851046</c:v>
                </c:pt>
                <c:pt idx="13">
                  <c:v>1.122569462278108</c:v>
                </c:pt>
                <c:pt idx="14">
                  <c:v>2.747032363276048</c:v>
                </c:pt>
                <c:pt idx="15">
                  <c:v>2.774223654076195</c:v>
                </c:pt>
                <c:pt idx="16">
                  <c:v>1.621144389228902</c:v>
                </c:pt>
                <c:pt idx="17">
                  <c:v>1.155727130432751</c:v>
                </c:pt>
                <c:pt idx="18">
                  <c:v>0.79590936169734</c:v>
                </c:pt>
                <c:pt idx="19">
                  <c:v>2.533205457064469</c:v>
                </c:pt>
                <c:pt idx="20">
                  <c:v>1.540204738670582</c:v>
                </c:pt>
                <c:pt idx="21">
                  <c:v>2.045676833488856</c:v>
                </c:pt>
                <c:pt idx="22">
                  <c:v>2.281525602796136</c:v>
                </c:pt>
                <c:pt idx="23">
                  <c:v>1.716400002399496</c:v>
                </c:pt>
                <c:pt idx="24">
                  <c:v>0.692967071433486</c:v>
                </c:pt>
                <c:pt idx="25">
                  <c:v>0.876851054618783</c:v>
                </c:pt>
                <c:pt idx="26">
                  <c:v>0.253496062699924</c:v>
                </c:pt>
                <c:pt idx="27">
                  <c:v>1.116216891080512</c:v>
                </c:pt>
                <c:pt idx="28">
                  <c:v>0.828493433794392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23878288"/>
        <c:axId val="-2123824352"/>
      </c:lineChart>
      <c:catAx>
        <c:axId val="-212387828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3824352"/>
        <c:crosses val="autoZero"/>
        <c:auto val="1"/>
        <c:lblAlgn val="ctr"/>
        <c:lblOffset val="100"/>
        <c:noMultiLvlLbl val="0"/>
      </c:catAx>
      <c:valAx>
        <c:axId val="-2123824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3878288"/>
        <c:crosses val="autoZero"/>
        <c:crossBetween val="between"/>
      </c:valAx>
      <c:spPr>
        <a:solidFill>
          <a:srgbClr val="DBEEF4"/>
        </a:solidFill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23D23-0518-8C4A-AAA6-464EA58A3C1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38D2E-3599-484D-A53A-C29A26162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E5EE66-1313-584A-915E-B672EB9BDD23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32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A activation</a:t>
            </a:r>
            <a:r>
              <a:rPr lang="en-US" baseline="0" dirty="0" smtClean="0"/>
              <a:t> HRF </a:t>
            </a:r>
            <a:r>
              <a:rPr lang="en-US" baseline="0" dirty="0" err="1" smtClean="0"/>
              <a:t>regressor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A and Task B activation HRF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regressors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1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319BB8-F139-5643-A703-8EEA91DA12DD}" type="slidenum">
              <a:rPr lang="en-US"/>
              <a:pPr/>
              <a:t>19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39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A –</a:t>
            </a:r>
            <a:r>
              <a:rPr lang="en-US" baseline="0" dirty="0" smtClean="0"/>
              <a:t> Task B activation HRF </a:t>
            </a:r>
            <a:r>
              <a:rPr lang="en-US" baseline="0" dirty="0" err="1" smtClean="0"/>
              <a:t>regressor</a:t>
            </a:r>
            <a:r>
              <a:rPr lang="en-US" baseline="0" dirty="0" smtClean="0"/>
              <a:t>, but we</a:t>
            </a:r>
            <a:r>
              <a:rPr lang="fr-FR" baseline="0" dirty="0" smtClean="0"/>
              <a:t>’</a:t>
            </a:r>
            <a:r>
              <a:rPr lang="en-US" baseline="0" dirty="0" smtClean="0"/>
              <a:t>d never do this…. Why would we do it in PPI? We shouldn’t but this has been the approach adopted by SPM. </a:t>
            </a:r>
            <a:r>
              <a:rPr lang="en-US" baseline="0" dirty="0" err="1" smtClean="0"/>
              <a:t>gPPI</a:t>
            </a:r>
            <a:r>
              <a:rPr lang="en-US" baseline="0" dirty="0" smtClean="0"/>
              <a:t> will shift the approach to separate </a:t>
            </a:r>
            <a:r>
              <a:rPr lang="en-US" baseline="0" dirty="0" err="1" smtClean="0"/>
              <a:t>regressors</a:t>
            </a:r>
            <a:r>
              <a:rPr lang="en-US" baseline="0" dirty="0" smtClean="0"/>
              <a:t> for each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61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A and Task activation HRF </a:t>
            </a:r>
            <a:r>
              <a:rPr lang="en-US" dirty="0" err="1" smtClean="0"/>
              <a:t>regressors</a:t>
            </a:r>
            <a:r>
              <a:rPr lang="en-US" dirty="0" smtClean="0"/>
              <a:t>. We will use the approach</a:t>
            </a:r>
            <a:r>
              <a:rPr lang="en-US" baseline="0" dirty="0" smtClean="0"/>
              <a:t> of separate </a:t>
            </a:r>
            <a:r>
              <a:rPr lang="en-US" baseline="0" dirty="0" err="1" smtClean="0"/>
              <a:t>regressors</a:t>
            </a:r>
            <a:r>
              <a:rPr lang="en-US" baseline="0" dirty="0" smtClean="0"/>
              <a:t> in SPM.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1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gPPI</a:t>
            </a:r>
            <a:r>
              <a:rPr lang="en-US" dirty="0" smtClean="0"/>
              <a:t> is</a:t>
            </a:r>
            <a:r>
              <a:rPr lang="en-US" baseline="0" dirty="0" smtClean="0"/>
              <a:t> the right graphs (and E). D is task </a:t>
            </a:r>
            <a:r>
              <a:rPr lang="en-US" baseline="0" dirty="0" err="1" smtClean="0"/>
              <a:t>regressors</a:t>
            </a:r>
            <a:r>
              <a:rPr lang="en-US" baseline="0" dirty="0" smtClean="0"/>
              <a:t>. G is PPI </a:t>
            </a:r>
            <a:r>
              <a:rPr lang="en-US" baseline="0" dirty="0" err="1" smtClean="0"/>
              <a:t>regressors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sPPI</a:t>
            </a:r>
            <a:r>
              <a:rPr lang="en-US" baseline="0" dirty="0" smtClean="0"/>
              <a:t> is the left graphs (and E). C is the task </a:t>
            </a:r>
            <a:r>
              <a:rPr lang="en-US" baseline="0" dirty="0" err="1" smtClean="0"/>
              <a:t>regressor</a:t>
            </a:r>
            <a:r>
              <a:rPr lang="en-US" baseline="0" dirty="0" smtClean="0"/>
              <a:t>. F is the PPI </a:t>
            </a:r>
            <a:r>
              <a:rPr lang="en-US" baseline="0" dirty="0" err="1" smtClean="0"/>
              <a:t>regressor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42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gPPI</a:t>
            </a:r>
            <a:r>
              <a:rPr lang="en-US" dirty="0" smtClean="0"/>
              <a:t> is clearly the better model</a:t>
            </a:r>
            <a:r>
              <a:rPr lang="en-US" baseline="0" dirty="0" smtClean="0"/>
              <a:t> from the model fitting perspective. Anything below -7 means you should really use the model with more </a:t>
            </a:r>
            <a:r>
              <a:rPr lang="en-US" baseline="0" dirty="0" err="1" smtClean="0"/>
              <a:t>regressors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sPPI</a:t>
            </a:r>
            <a:r>
              <a:rPr lang="en-US" baseline="0" dirty="0" smtClean="0"/>
              <a:t> leads to false positives or false negatives.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3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regions are found only in </a:t>
            </a:r>
            <a:r>
              <a:rPr lang="en-US" baseline="0" dirty="0" err="1" smtClean="0"/>
              <a:t>sPPI</a:t>
            </a:r>
            <a:r>
              <a:rPr lang="en-US" baseline="0" dirty="0" smtClean="0"/>
              <a:t>, while some are found in all three methods, and some are only found in </a:t>
            </a:r>
            <a:r>
              <a:rPr lang="en-US" baseline="0" dirty="0" err="1" smtClean="0"/>
              <a:t>gPPI</a:t>
            </a:r>
            <a:r>
              <a:rPr lang="en-US" baseline="0" dirty="0" smtClean="0"/>
              <a:t>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64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Regions in </a:t>
            </a:r>
            <a:r>
              <a:rPr lang="en-US" dirty="0" err="1" smtClean="0"/>
              <a:t>sPPI</a:t>
            </a:r>
            <a:r>
              <a:rPr lang="en-US" dirty="0" smtClean="0"/>
              <a:t> that disappear</a:t>
            </a:r>
            <a:r>
              <a:rPr lang="en-US" baseline="0" dirty="0" smtClean="0"/>
              <a:t> have poor model fit. Regions that appear or stay in with </a:t>
            </a:r>
            <a:r>
              <a:rPr lang="en-US" baseline="0" dirty="0" err="1" smtClean="0"/>
              <a:t>gPPI</a:t>
            </a:r>
            <a:r>
              <a:rPr lang="en-US" baseline="0" dirty="0" smtClean="0"/>
              <a:t> have better similar model fits.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1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state shows where time courses are correlated.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Correlation between</a:t>
            </a:r>
            <a:r>
              <a:rPr lang="en-US" baseline="0" dirty="0" smtClean="0"/>
              <a:t> convolved neural activity and the BOLD signal. Generally, all your subjects should be above 0.7.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44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C9365E-71D9-0146-B16F-04D3B12A060A}" type="slidenum">
              <a:rPr lang="en-US"/>
              <a:pPr/>
              <a:t>63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Alternating</a:t>
            </a:r>
            <a:r>
              <a:rPr lang="en-US" baseline="0" dirty="0" smtClean="0"/>
              <a:t> slices represent different individuals. As you can see, there is a shared component between the brains.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0" dirty="0" smtClean="0"/>
              <a:t> correlated voxels (series 2 and series 3) and 1 uncorrelated voxel.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1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baseline="0" dirty="0" smtClean="0"/>
              <a:t> correlated voxels (series 2 and series 3) and 1 uncorrelated voxel with task evoked activity in all 3 voxels. Notice how all voxels are now strongly correlated.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baseline="0" dirty="0" smtClean="0"/>
              <a:t> correlated voxels (series 2 and series 3) and 1 uncorrelated voxel with task added to series 1 and series 2. The correlation increases between these 2 voxels and decreases between series 2 and 3. So, task has an unpredictable effect on connectivity depending on whether a voxel is active or not.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8D2E-3599-484D-A53A-C29A261624A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94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DCC55-8BA2-DC49-9339-E82D1D629953}" type="slidenum">
              <a:rPr lang="en-US"/>
              <a:pPr/>
              <a:t>13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4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B705CC-CEB3-1B4C-A564-BAE2506CC2D1}" type="slidenum">
              <a:rPr lang="en-US"/>
              <a:pPr/>
              <a:t>14</a:t>
            </a:fld>
            <a:endParaRPr 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0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8D2B18-B9C6-E64D-92A3-5C6E2FF40BA2}" type="slidenum">
              <a:rPr lang="en-US"/>
              <a:pPr/>
              <a:t>15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1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40EF0-4B71-244A-BC79-AF363805A893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09DF8-8970-BE40-8657-ECAB1A762CE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"/><Relationship Id="rId3" Type="http://schemas.openxmlformats.org/officeDocument/2006/relationships/image" Target="../media/image33.t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t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Macintosh%20HD:Users:McLaren:Documents:Microsoft%20User%20Data:Office%202008%20AutoRecovery:test%20(version%201).xlsb!Sheet1!R34C6:R37C8" TargetMode="External"/><Relationship Id="rId5" Type="http://schemas.openxmlformats.org/officeDocument/2006/relationships/image" Target="../media/image6.png"/><Relationship Id="rId6" Type="http://schemas.openxmlformats.org/officeDocument/2006/relationships/chart" Target="../charts/chart2.xm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Macintosh%20HD:Users:McLaren:Documents:Microsoft%20User%20Data:Office%202008%20AutoRecovery:test%20(version%201).xlsb!Sheet1!R34C10:R37C12" TargetMode="External"/><Relationship Id="rId5" Type="http://schemas.openxmlformats.org/officeDocument/2006/relationships/image" Target="../media/image7.png"/><Relationship Id="rId6" Type="http://schemas.openxmlformats.org/officeDocument/2006/relationships/chart" Target="../charts/chart3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526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Generalized Psychophysiological Interactions: Theory and Applications</a:t>
            </a:r>
            <a:br>
              <a:rPr lang="en-US" sz="3600" b="1" dirty="0" smtClean="0"/>
            </a:br>
            <a:r>
              <a:rPr lang="en-US" sz="3600" b="1" dirty="0" smtClean="0"/>
              <a:t>(</a:t>
            </a:r>
            <a:r>
              <a:rPr lang="en-US" sz="3600" b="1" dirty="0" err="1" smtClean="0"/>
              <a:t>gPPI</a:t>
            </a:r>
            <a:r>
              <a:rPr lang="en-US" sz="3600" b="1" dirty="0" smtClean="0"/>
              <a:t>)</a:t>
            </a:r>
            <a:endParaRPr lang="en-US" sz="36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493907"/>
            <a:ext cx="8458200" cy="27432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Donald G. </a:t>
            </a:r>
            <a:r>
              <a:rPr lang="en-US" sz="2800" dirty="0" smtClean="0"/>
              <a:t>McLaren, PhD</a:t>
            </a: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000" dirty="0"/>
              <a:t>GRECC,</a:t>
            </a:r>
            <a:r>
              <a:rPr lang="en-US" sz="2000" dirty="0" smtClean="0"/>
              <a:t> ENRM Veteran’s Hospital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Department </a:t>
            </a:r>
            <a:r>
              <a:rPr lang="en-US" sz="2000" dirty="0"/>
              <a:t>of</a:t>
            </a:r>
            <a:r>
              <a:rPr lang="en-US" sz="2000" dirty="0" smtClean="0"/>
              <a:t> Neurology, MGH/HMS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4/13/2013</a:t>
            </a:r>
            <a:endParaRPr lang="en-US" sz="2800" dirty="0"/>
          </a:p>
        </p:txBody>
      </p:sp>
      <p:pic>
        <p:nvPicPr>
          <p:cNvPr id="2055" name="Picture 7" descr="DVASEAL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5000"/>
            <a:ext cx="996621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Resting Methods To Task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it can be done, the interpretation changes dramatically.</a:t>
            </a:r>
          </a:p>
          <a:p>
            <a:r>
              <a:rPr lang="en-US" dirty="0" smtClean="0"/>
              <a:t>We are interested in the connectivity during the task, which isn’t being provided in most task designs – unless you have a 2-3+ minute block.</a:t>
            </a:r>
          </a:p>
          <a:p>
            <a:r>
              <a:rPr lang="en-US" dirty="0" smtClean="0"/>
              <a:t>Thus, we need another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5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We Identify Connectivity Differences (and Similarities)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3631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Psychophysiological </a:t>
            </a:r>
            <a:r>
              <a:rPr lang="en-US" sz="3600" dirty="0"/>
              <a:t>Interactions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Context-Dependent Connectivity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530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Context-Dependent Connectivity</a:t>
            </a:r>
          </a:p>
        </p:txBody>
      </p:sp>
      <p:pic>
        <p:nvPicPr>
          <p:cNvPr id="108567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524000"/>
            <a:ext cx="4191000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8568" name="Text Box 24"/>
          <p:cNvSpPr txBox="1">
            <a:spLocks noChangeArrowheads="1"/>
          </p:cNvSpPr>
          <p:nvPr/>
        </p:nvSpPr>
        <p:spPr bwMode="auto">
          <a:xfrm>
            <a:off x="6442896" y="6488793"/>
            <a:ext cx="21177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(Schmitz and Johnson 2006)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609600" y="5562600"/>
            <a:ext cx="3962400" cy="381000"/>
            <a:chOff x="720" y="3504"/>
            <a:chExt cx="2496" cy="24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720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76" name="Rectangle 32"/>
            <p:cNvSpPr>
              <a:spLocks noChangeArrowheads="1"/>
            </p:cNvSpPr>
            <p:nvPr/>
          </p:nvSpPr>
          <p:spPr bwMode="auto">
            <a:xfrm>
              <a:off x="2256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77" name="Rectangle 33"/>
            <p:cNvSpPr>
              <a:spLocks noChangeArrowheads="1"/>
            </p:cNvSpPr>
            <p:nvPr/>
          </p:nvSpPr>
          <p:spPr bwMode="auto">
            <a:xfrm>
              <a:off x="2448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78" name="Rectangle 34"/>
            <p:cNvSpPr>
              <a:spLocks noChangeArrowheads="1"/>
            </p:cNvSpPr>
            <p:nvPr/>
          </p:nvSpPr>
          <p:spPr bwMode="auto">
            <a:xfrm>
              <a:off x="2640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79" name="Rectangle 35"/>
            <p:cNvSpPr>
              <a:spLocks noChangeArrowheads="1"/>
            </p:cNvSpPr>
            <p:nvPr/>
          </p:nvSpPr>
          <p:spPr bwMode="auto">
            <a:xfrm>
              <a:off x="2832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80" name="Rectangle 36"/>
            <p:cNvSpPr>
              <a:spLocks noChangeArrowheads="1"/>
            </p:cNvSpPr>
            <p:nvPr/>
          </p:nvSpPr>
          <p:spPr bwMode="auto">
            <a:xfrm>
              <a:off x="2064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81" name="Rectangle 37"/>
            <p:cNvSpPr>
              <a:spLocks noChangeArrowheads="1"/>
            </p:cNvSpPr>
            <p:nvPr/>
          </p:nvSpPr>
          <p:spPr bwMode="auto">
            <a:xfrm>
              <a:off x="3024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82" name="Rectangle 38"/>
            <p:cNvSpPr>
              <a:spLocks noChangeArrowheads="1"/>
            </p:cNvSpPr>
            <p:nvPr/>
          </p:nvSpPr>
          <p:spPr bwMode="auto">
            <a:xfrm>
              <a:off x="912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83" name="Rectangle 39"/>
            <p:cNvSpPr>
              <a:spLocks noChangeArrowheads="1"/>
            </p:cNvSpPr>
            <p:nvPr/>
          </p:nvSpPr>
          <p:spPr bwMode="auto">
            <a:xfrm>
              <a:off x="1104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84" name="Rectangle 40"/>
            <p:cNvSpPr>
              <a:spLocks noChangeArrowheads="1"/>
            </p:cNvSpPr>
            <p:nvPr/>
          </p:nvSpPr>
          <p:spPr bwMode="auto">
            <a:xfrm>
              <a:off x="1296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85" name="Rectangle 41"/>
            <p:cNvSpPr>
              <a:spLocks noChangeArrowheads="1"/>
            </p:cNvSpPr>
            <p:nvPr/>
          </p:nvSpPr>
          <p:spPr bwMode="auto">
            <a:xfrm>
              <a:off x="1488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86" name="Rectangle 42"/>
            <p:cNvSpPr>
              <a:spLocks noChangeArrowheads="1"/>
            </p:cNvSpPr>
            <p:nvPr/>
          </p:nvSpPr>
          <p:spPr bwMode="auto">
            <a:xfrm>
              <a:off x="1680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87" name="Rectangle 43"/>
            <p:cNvSpPr>
              <a:spLocks noChangeArrowheads="1"/>
            </p:cNvSpPr>
            <p:nvPr/>
          </p:nvSpPr>
          <p:spPr bwMode="auto">
            <a:xfrm>
              <a:off x="1872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572000" y="5562600"/>
            <a:ext cx="3962400" cy="381000"/>
            <a:chOff x="720" y="3504"/>
            <a:chExt cx="2496" cy="240"/>
          </a:xfrm>
        </p:grpSpPr>
        <p:sp>
          <p:nvSpPr>
            <p:cNvPr id="108590" name="Rectangle 46"/>
            <p:cNvSpPr>
              <a:spLocks noChangeArrowheads="1"/>
            </p:cNvSpPr>
            <p:nvPr/>
          </p:nvSpPr>
          <p:spPr bwMode="auto">
            <a:xfrm>
              <a:off x="720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91" name="Rectangle 47"/>
            <p:cNvSpPr>
              <a:spLocks noChangeArrowheads="1"/>
            </p:cNvSpPr>
            <p:nvPr/>
          </p:nvSpPr>
          <p:spPr bwMode="auto">
            <a:xfrm>
              <a:off x="2256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92" name="Rectangle 48"/>
            <p:cNvSpPr>
              <a:spLocks noChangeArrowheads="1"/>
            </p:cNvSpPr>
            <p:nvPr/>
          </p:nvSpPr>
          <p:spPr bwMode="auto">
            <a:xfrm>
              <a:off x="2448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93" name="Rectangle 49"/>
            <p:cNvSpPr>
              <a:spLocks noChangeArrowheads="1"/>
            </p:cNvSpPr>
            <p:nvPr/>
          </p:nvSpPr>
          <p:spPr bwMode="auto">
            <a:xfrm>
              <a:off x="2640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94" name="Rectangle 50"/>
            <p:cNvSpPr>
              <a:spLocks noChangeArrowheads="1"/>
            </p:cNvSpPr>
            <p:nvPr/>
          </p:nvSpPr>
          <p:spPr bwMode="auto">
            <a:xfrm>
              <a:off x="2832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95" name="Rectangle 51"/>
            <p:cNvSpPr>
              <a:spLocks noChangeArrowheads="1"/>
            </p:cNvSpPr>
            <p:nvPr/>
          </p:nvSpPr>
          <p:spPr bwMode="auto">
            <a:xfrm>
              <a:off x="2064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96" name="Rectangle 52"/>
            <p:cNvSpPr>
              <a:spLocks noChangeArrowheads="1"/>
            </p:cNvSpPr>
            <p:nvPr/>
          </p:nvSpPr>
          <p:spPr bwMode="auto">
            <a:xfrm>
              <a:off x="3024" y="3504"/>
              <a:ext cx="192" cy="240"/>
            </a:xfrm>
            <a:prstGeom prst="rect">
              <a:avLst/>
            </a:prstGeom>
            <a:solidFill>
              <a:srgbClr val="FF0000"/>
            </a:solidFill>
            <a:ln w="28575" cap="rnd">
              <a:solidFill>
                <a:srgbClr val="FFCC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97" name="Rectangle 53"/>
            <p:cNvSpPr>
              <a:spLocks noChangeArrowheads="1"/>
            </p:cNvSpPr>
            <p:nvPr/>
          </p:nvSpPr>
          <p:spPr bwMode="auto">
            <a:xfrm>
              <a:off x="912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98" name="Rectangle 54"/>
            <p:cNvSpPr>
              <a:spLocks noChangeArrowheads="1"/>
            </p:cNvSpPr>
            <p:nvPr/>
          </p:nvSpPr>
          <p:spPr bwMode="auto">
            <a:xfrm>
              <a:off x="1104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99" name="Rectangle 55"/>
            <p:cNvSpPr>
              <a:spLocks noChangeArrowheads="1"/>
            </p:cNvSpPr>
            <p:nvPr/>
          </p:nvSpPr>
          <p:spPr bwMode="auto">
            <a:xfrm>
              <a:off x="1296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00" name="Rectangle 56"/>
            <p:cNvSpPr>
              <a:spLocks noChangeArrowheads="1"/>
            </p:cNvSpPr>
            <p:nvPr/>
          </p:nvSpPr>
          <p:spPr bwMode="auto">
            <a:xfrm>
              <a:off x="1488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01" name="Rectangle 57"/>
            <p:cNvSpPr>
              <a:spLocks noChangeArrowheads="1"/>
            </p:cNvSpPr>
            <p:nvPr/>
          </p:nvSpPr>
          <p:spPr bwMode="auto">
            <a:xfrm>
              <a:off x="1680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02" name="Rectangle 58"/>
            <p:cNvSpPr>
              <a:spLocks noChangeArrowheads="1"/>
            </p:cNvSpPr>
            <p:nvPr/>
          </p:nvSpPr>
          <p:spPr bwMode="auto">
            <a:xfrm>
              <a:off x="1872" y="3504"/>
              <a:ext cx="192" cy="240"/>
            </a:xfrm>
            <a:prstGeom prst="rect">
              <a:avLst/>
            </a:prstGeom>
            <a:solidFill>
              <a:schemeClr val="accent1"/>
            </a:solidFill>
            <a:ln w="28575" cap="rnd">
              <a:solidFill>
                <a:schemeClr val="tx2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8617" name="Text Box 73"/>
          <p:cNvSpPr txBox="1">
            <a:spLocks noChangeArrowheads="1"/>
          </p:cNvSpPr>
          <p:nvPr/>
        </p:nvSpPr>
        <p:spPr bwMode="auto">
          <a:xfrm>
            <a:off x="4191000" y="60198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Time</a:t>
            </a:r>
          </a:p>
        </p:txBody>
      </p:sp>
      <p:sp>
        <p:nvSpPr>
          <p:cNvPr id="108618" name="Line 74"/>
          <p:cNvSpPr>
            <a:spLocks noChangeShapeType="1"/>
          </p:cNvSpPr>
          <p:nvPr/>
        </p:nvSpPr>
        <p:spPr bwMode="auto">
          <a:xfrm>
            <a:off x="4308475" y="60198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4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Context-Dependent Connectivity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990600" y="5867400"/>
            <a:ext cx="7086600" cy="1066800"/>
            <a:chOff x="624" y="3696"/>
            <a:chExt cx="4464" cy="672"/>
          </a:xfrm>
        </p:grpSpPr>
        <p:sp>
          <p:nvSpPr>
            <p:cNvPr id="180247" name="Rectangle 23"/>
            <p:cNvSpPr>
              <a:spLocks noChangeArrowheads="1"/>
            </p:cNvSpPr>
            <p:nvPr/>
          </p:nvSpPr>
          <p:spPr bwMode="auto">
            <a:xfrm>
              <a:off x="624" y="3696"/>
              <a:ext cx="4464" cy="62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29" name="Line 5"/>
            <p:cNvSpPr>
              <a:spLocks noChangeShapeType="1"/>
            </p:cNvSpPr>
            <p:nvPr/>
          </p:nvSpPr>
          <p:spPr bwMode="auto">
            <a:xfrm>
              <a:off x="816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0" name="Line 6"/>
            <p:cNvSpPr>
              <a:spLocks noChangeShapeType="1"/>
            </p:cNvSpPr>
            <p:nvPr/>
          </p:nvSpPr>
          <p:spPr bwMode="auto">
            <a:xfrm>
              <a:off x="1056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1" name="Line 7"/>
            <p:cNvSpPr>
              <a:spLocks noChangeShapeType="1"/>
            </p:cNvSpPr>
            <p:nvPr/>
          </p:nvSpPr>
          <p:spPr bwMode="auto">
            <a:xfrm>
              <a:off x="1392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2" name="Line 8"/>
            <p:cNvSpPr>
              <a:spLocks noChangeShapeType="1"/>
            </p:cNvSpPr>
            <p:nvPr/>
          </p:nvSpPr>
          <p:spPr bwMode="auto">
            <a:xfrm>
              <a:off x="1776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3" name="Line 9"/>
            <p:cNvSpPr>
              <a:spLocks noChangeShapeType="1"/>
            </p:cNvSpPr>
            <p:nvPr/>
          </p:nvSpPr>
          <p:spPr bwMode="auto">
            <a:xfrm>
              <a:off x="2640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4" name="Line 10"/>
            <p:cNvSpPr>
              <a:spLocks noChangeShapeType="1"/>
            </p:cNvSpPr>
            <p:nvPr/>
          </p:nvSpPr>
          <p:spPr bwMode="auto">
            <a:xfrm>
              <a:off x="3744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5" name="Line 11"/>
            <p:cNvSpPr>
              <a:spLocks noChangeShapeType="1"/>
            </p:cNvSpPr>
            <p:nvPr/>
          </p:nvSpPr>
          <p:spPr bwMode="auto">
            <a:xfrm>
              <a:off x="912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6" name="Line 12"/>
            <p:cNvSpPr>
              <a:spLocks noChangeShapeType="1"/>
            </p:cNvSpPr>
            <p:nvPr/>
          </p:nvSpPr>
          <p:spPr bwMode="auto">
            <a:xfrm>
              <a:off x="4848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7" name="Line 13"/>
            <p:cNvSpPr>
              <a:spLocks noChangeShapeType="1"/>
            </p:cNvSpPr>
            <p:nvPr/>
          </p:nvSpPr>
          <p:spPr bwMode="auto">
            <a:xfrm>
              <a:off x="1200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8" name="Line 14"/>
            <p:cNvSpPr>
              <a:spLocks noChangeShapeType="1"/>
            </p:cNvSpPr>
            <p:nvPr/>
          </p:nvSpPr>
          <p:spPr bwMode="auto">
            <a:xfrm>
              <a:off x="1968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39" name="Line 15"/>
            <p:cNvSpPr>
              <a:spLocks noChangeShapeType="1"/>
            </p:cNvSpPr>
            <p:nvPr/>
          </p:nvSpPr>
          <p:spPr bwMode="auto">
            <a:xfrm>
              <a:off x="2304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40" name="Line 16"/>
            <p:cNvSpPr>
              <a:spLocks noChangeShapeType="1"/>
            </p:cNvSpPr>
            <p:nvPr/>
          </p:nvSpPr>
          <p:spPr bwMode="auto">
            <a:xfrm>
              <a:off x="3264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41" name="Line 17"/>
            <p:cNvSpPr>
              <a:spLocks noChangeShapeType="1"/>
            </p:cNvSpPr>
            <p:nvPr/>
          </p:nvSpPr>
          <p:spPr bwMode="auto">
            <a:xfrm>
              <a:off x="4032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42" name="Line 18"/>
            <p:cNvSpPr>
              <a:spLocks noChangeShapeType="1"/>
            </p:cNvSpPr>
            <p:nvPr/>
          </p:nvSpPr>
          <p:spPr bwMode="auto">
            <a:xfrm>
              <a:off x="4752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43" name="Line 19"/>
            <p:cNvSpPr>
              <a:spLocks noChangeShapeType="1"/>
            </p:cNvSpPr>
            <p:nvPr/>
          </p:nvSpPr>
          <p:spPr bwMode="auto">
            <a:xfrm>
              <a:off x="720" y="4128"/>
              <a:ext cx="432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44" name="Text Box 20"/>
            <p:cNvSpPr txBox="1">
              <a:spLocks noChangeArrowheads="1"/>
            </p:cNvSpPr>
            <p:nvPr/>
          </p:nvSpPr>
          <p:spPr bwMode="auto">
            <a:xfrm>
              <a:off x="2642" y="4137"/>
              <a:ext cx="4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000000"/>
                  </a:solidFill>
                  <a:latin typeface="Tahoma" charset="0"/>
                </a:rPr>
                <a:t>Time</a:t>
              </a:r>
            </a:p>
          </p:txBody>
        </p:sp>
      </p:grpSp>
      <p:pic>
        <p:nvPicPr>
          <p:cNvPr id="180246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825625"/>
            <a:ext cx="4191000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9795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Context-Dependent Connectivity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2400"/>
              <a:t>Coincident (or nearly coincident) neural events (not BOLD) in different brain regions produce similar BOLD response profile shapes</a:t>
            </a:r>
          </a:p>
          <a:p>
            <a:pPr lvl="1"/>
            <a:r>
              <a:rPr lang="en-US" sz="2400"/>
              <a:t>X amount of neural stimulation will always lead to X BOLD response profile shape</a:t>
            </a:r>
          </a:p>
          <a:p>
            <a:r>
              <a:rPr lang="en-US" sz="2400"/>
              <a:t>We assume in any fMRI analysis that the neural response (not BOLD) do not overlap.</a:t>
            </a:r>
          </a:p>
        </p:txBody>
      </p:sp>
      <p:pic>
        <p:nvPicPr>
          <p:cNvPr id="214038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5814720"/>
            <a:ext cx="57626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4039" name="Text Box 23"/>
          <p:cNvSpPr txBox="1">
            <a:spLocks noChangeArrowheads="1"/>
          </p:cNvSpPr>
          <p:nvPr/>
        </p:nvSpPr>
        <p:spPr bwMode="auto">
          <a:xfrm>
            <a:off x="7024843" y="6488793"/>
            <a:ext cx="16462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Gitelman</a:t>
            </a:r>
            <a:r>
              <a:rPr lang="en-US" dirty="0"/>
              <a:t> et al. 2003)</a:t>
            </a:r>
          </a:p>
        </p:txBody>
      </p:sp>
      <p:sp>
        <p:nvSpPr>
          <p:cNvPr id="214040" name="Oval 24"/>
          <p:cNvSpPr>
            <a:spLocks noChangeArrowheads="1"/>
          </p:cNvSpPr>
          <p:nvPr/>
        </p:nvSpPr>
        <p:spPr bwMode="auto">
          <a:xfrm>
            <a:off x="4038600" y="6005220"/>
            <a:ext cx="381000" cy="457200"/>
          </a:xfrm>
          <a:prstGeom prst="ellipse">
            <a:avLst/>
          </a:prstGeom>
          <a:noFill/>
          <a:ln w="38100" cap="rnd">
            <a:solidFill>
              <a:srgbClr val="FE1402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41" name="Oval 25"/>
          <p:cNvSpPr>
            <a:spLocks noChangeArrowheads="1"/>
          </p:cNvSpPr>
          <p:nvPr/>
        </p:nvSpPr>
        <p:spPr bwMode="auto">
          <a:xfrm>
            <a:off x="5867400" y="6005220"/>
            <a:ext cx="381000" cy="457200"/>
          </a:xfrm>
          <a:prstGeom prst="ellipse">
            <a:avLst/>
          </a:prstGeom>
          <a:noFill/>
          <a:ln w="38100" cap="rnd">
            <a:solidFill>
              <a:srgbClr val="FE1402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066800" y="4786020"/>
            <a:ext cx="7086600" cy="1066800"/>
            <a:chOff x="624" y="3696"/>
            <a:chExt cx="4464" cy="672"/>
          </a:xfrm>
        </p:grpSpPr>
        <p:sp>
          <p:nvSpPr>
            <p:cNvPr id="214043" name="Rectangle 27"/>
            <p:cNvSpPr>
              <a:spLocks noChangeArrowheads="1"/>
            </p:cNvSpPr>
            <p:nvPr/>
          </p:nvSpPr>
          <p:spPr bwMode="auto">
            <a:xfrm>
              <a:off x="624" y="3696"/>
              <a:ext cx="4464" cy="62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44" name="Line 28"/>
            <p:cNvSpPr>
              <a:spLocks noChangeShapeType="1"/>
            </p:cNvSpPr>
            <p:nvPr/>
          </p:nvSpPr>
          <p:spPr bwMode="auto">
            <a:xfrm>
              <a:off x="816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45" name="Line 29"/>
            <p:cNvSpPr>
              <a:spLocks noChangeShapeType="1"/>
            </p:cNvSpPr>
            <p:nvPr/>
          </p:nvSpPr>
          <p:spPr bwMode="auto">
            <a:xfrm>
              <a:off x="1056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46" name="Line 30"/>
            <p:cNvSpPr>
              <a:spLocks noChangeShapeType="1"/>
            </p:cNvSpPr>
            <p:nvPr/>
          </p:nvSpPr>
          <p:spPr bwMode="auto">
            <a:xfrm>
              <a:off x="1392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47" name="Line 31"/>
            <p:cNvSpPr>
              <a:spLocks noChangeShapeType="1"/>
            </p:cNvSpPr>
            <p:nvPr/>
          </p:nvSpPr>
          <p:spPr bwMode="auto">
            <a:xfrm>
              <a:off x="1776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48" name="Line 32"/>
            <p:cNvSpPr>
              <a:spLocks noChangeShapeType="1"/>
            </p:cNvSpPr>
            <p:nvPr/>
          </p:nvSpPr>
          <p:spPr bwMode="auto">
            <a:xfrm>
              <a:off x="2640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49" name="Line 33"/>
            <p:cNvSpPr>
              <a:spLocks noChangeShapeType="1"/>
            </p:cNvSpPr>
            <p:nvPr/>
          </p:nvSpPr>
          <p:spPr bwMode="auto">
            <a:xfrm>
              <a:off x="3744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0" name="Line 34"/>
            <p:cNvSpPr>
              <a:spLocks noChangeShapeType="1"/>
            </p:cNvSpPr>
            <p:nvPr/>
          </p:nvSpPr>
          <p:spPr bwMode="auto">
            <a:xfrm>
              <a:off x="912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1" name="Line 35"/>
            <p:cNvSpPr>
              <a:spLocks noChangeShapeType="1"/>
            </p:cNvSpPr>
            <p:nvPr/>
          </p:nvSpPr>
          <p:spPr bwMode="auto">
            <a:xfrm>
              <a:off x="4848" y="3792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2" name="Line 36"/>
            <p:cNvSpPr>
              <a:spLocks noChangeShapeType="1"/>
            </p:cNvSpPr>
            <p:nvPr/>
          </p:nvSpPr>
          <p:spPr bwMode="auto">
            <a:xfrm>
              <a:off x="1200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3" name="Line 37"/>
            <p:cNvSpPr>
              <a:spLocks noChangeShapeType="1"/>
            </p:cNvSpPr>
            <p:nvPr/>
          </p:nvSpPr>
          <p:spPr bwMode="auto">
            <a:xfrm>
              <a:off x="1968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4" name="Line 38"/>
            <p:cNvSpPr>
              <a:spLocks noChangeShapeType="1"/>
            </p:cNvSpPr>
            <p:nvPr/>
          </p:nvSpPr>
          <p:spPr bwMode="auto">
            <a:xfrm>
              <a:off x="2304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5" name="Line 39"/>
            <p:cNvSpPr>
              <a:spLocks noChangeShapeType="1"/>
            </p:cNvSpPr>
            <p:nvPr/>
          </p:nvSpPr>
          <p:spPr bwMode="auto">
            <a:xfrm>
              <a:off x="3264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6" name="Line 40"/>
            <p:cNvSpPr>
              <a:spLocks noChangeShapeType="1"/>
            </p:cNvSpPr>
            <p:nvPr/>
          </p:nvSpPr>
          <p:spPr bwMode="auto">
            <a:xfrm>
              <a:off x="4032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7" name="Line 41"/>
            <p:cNvSpPr>
              <a:spLocks noChangeShapeType="1"/>
            </p:cNvSpPr>
            <p:nvPr/>
          </p:nvSpPr>
          <p:spPr bwMode="auto">
            <a:xfrm>
              <a:off x="4752" y="3792"/>
              <a:ext cx="0" cy="3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8" name="Line 42"/>
            <p:cNvSpPr>
              <a:spLocks noChangeShapeType="1"/>
            </p:cNvSpPr>
            <p:nvPr/>
          </p:nvSpPr>
          <p:spPr bwMode="auto">
            <a:xfrm>
              <a:off x="720" y="4128"/>
              <a:ext cx="432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59" name="Text Box 43"/>
            <p:cNvSpPr txBox="1">
              <a:spLocks noChangeArrowheads="1"/>
            </p:cNvSpPr>
            <p:nvPr/>
          </p:nvSpPr>
          <p:spPr bwMode="auto">
            <a:xfrm>
              <a:off x="2642" y="4137"/>
              <a:ext cx="4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000000"/>
                  </a:solidFill>
                  <a:latin typeface="Tahoma" charset="0"/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7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40" grpId="0" animBg="1"/>
      <p:bldP spid="2140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Statistical Thought To Consider…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Statistical Thought To Consider…</a:t>
            </a:r>
            <a:endParaRPr lang="en-US" dirty="0"/>
          </a:p>
        </p:txBody>
      </p:sp>
      <p:pic>
        <p:nvPicPr>
          <p:cNvPr id="6" name="Content Placeholder 5" descr="Screen shot 2011-03-11 at 11.17.13 A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398" r="-313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446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Statistical Thought To Consider…</a:t>
            </a:r>
            <a:endParaRPr lang="en-US" dirty="0"/>
          </a:p>
        </p:txBody>
      </p:sp>
      <p:pic>
        <p:nvPicPr>
          <p:cNvPr id="5" name="Content Placeholder 4" descr="Screen shot 2011-03-11 at 11.16.34 A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398" r="-313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336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57200" y="1242008"/>
            <a:ext cx="8229600" cy="8072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Context-Dependent Connectivity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3436" y="1242008"/>
            <a:ext cx="8079958" cy="79395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524760" y="2035961"/>
            <a:ext cx="8055122" cy="158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42441" y="1990439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40" y="2359771"/>
            <a:ext cx="9144000" cy="13134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" y="5544530"/>
            <a:ext cx="9135360" cy="13134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" y="4019713"/>
            <a:ext cx="7112000" cy="1313470"/>
          </a:xfrm>
          <a:prstGeom prst="rect">
            <a:avLst/>
          </a:prstGeom>
        </p:spPr>
      </p:pic>
      <p:pic>
        <p:nvPicPr>
          <p:cNvPr id="212024" name="Picture 56" descr="fighrf0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3884613"/>
            <a:ext cx="3962400" cy="2973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12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12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Disclosures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 related to this talk.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2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Statistical Thought To Consider…</a:t>
            </a:r>
            <a:endParaRPr lang="en-US" dirty="0"/>
          </a:p>
        </p:txBody>
      </p:sp>
      <p:pic>
        <p:nvPicPr>
          <p:cNvPr id="7" name="Content Placeholder 6" descr="Screen shot 2011-03-11 at 11.17.02 A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398" r="-313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51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Statistical Thought To Consider…</a:t>
            </a:r>
            <a:endParaRPr lang="en-US" dirty="0"/>
          </a:p>
        </p:txBody>
      </p:sp>
      <p:pic>
        <p:nvPicPr>
          <p:cNvPr id="5" name="Content Placeholder 4" descr="Screen shot 2011-03-11 at 11.16.34 A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398" r="-313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84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sPPI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gPPI</a:t>
            </a:r>
            <a:endParaRPr lang="en-US" dirty="0"/>
          </a:p>
        </p:txBody>
      </p:sp>
      <p:pic>
        <p:nvPicPr>
          <p:cNvPr id="4" name="Content Placeholder 3" descr="Figure1_DGM.tif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826" r="-44826"/>
          <a:stretch>
            <a:fillRect/>
          </a:stretch>
        </p:blipFill>
        <p:spPr>
          <a:xfrm>
            <a:off x="-541901" y="1195136"/>
            <a:ext cx="10320177" cy="5675700"/>
          </a:xfrm>
        </p:spPr>
      </p:pic>
      <p:sp>
        <p:nvSpPr>
          <p:cNvPr id="5" name="TextBox 4"/>
          <p:cNvSpPr txBox="1"/>
          <p:nvPr/>
        </p:nvSpPr>
        <p:spPr>
          <a:xfrm>
            <a:off x="6961642" y="0"/>
            <a:ext cx="218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 2012)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gPPI</a:t>
            </a:r>
            <a:r>
              <a:rPr lang="en-US" dirty="0" smtClean="0"/>
              <a:t> framework, we simulated different interaction models.</a:t>
            </a:r>
          </a:p>
          <a:p>
            <a:pPr lvl="1"/>
            <a:r>
              <a:rPr lang="en-US" dirty="0" smtClean="0"/>
              <a:t>PPI Term</a:t>
            </a:r>
          </a:p>
          <a:p>
            <a:pPr lvl="1"/>
            <a:r>
              <a:rPr lang="en-US" dirty="0" smtClean="0"/>
              <a:t>Psychological/Task Term</a:t>
            </a:r>
          </a:p>
          <a:p>
            <a:pPr lvl="1"/>
            <a:r>
              <a:rPr lang="en-US" dirty="0" smtClean="0"/>
              <a:t>Seed Term</a:t>
            </a:r>
          </a:p>
          <a:p>
            <a:pPr lvl="1"/>
            <a:r>
              <a:rPr lang="en-US" dirty="0" smtClean="0"/>
              <a:t>Constant</a:t>
            </a:r>
          </a:p>
          <a:p>
            <a:r>
              <a:rPr lang="en-US" i="1" dirty="0">
                <a:latin typeface="Times New Roman"/>
              </a:rPr>
              <a:t>[0.5 -0.5 0.5 -0.5 .25 100</a:t>
            </a:r>
            <a:r>
              <a:rPr lang="en-US" i="1" dirty="0" smtClean="0">
                <a:latin typeface="Times New Roman"/>
              </a:rPr>
              <a:t>]</a:t>
            </a:r>
          </a:p>
          <a:p>
            <a:r>
              <a:rPr lang="en-US" i="1" dirty="0">
                <a:latin typeface="Times New Roman"/>
              </a:rPr>
              <a:t>[a a-1 0.5 -0.5 .25 100]</a:t>
            </a:r>
          </a:p>
          <a:p>
            <a:endParaRPr lang="en-US" i="1" dirty="0">
              <a:latin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4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900"/>
            <a:ext cx="9144000" cy="26102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685837" y="2386896"/>
            <a:ext cx="2495516" cy="20388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Simulations=Accuracy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48228" y="6461846"/>
            <a:ext cx="218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 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Simulations=Accuracy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900"/>
            <a:ext cx="9144000" cy="2610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700"/>
            <a:ext cx="9144000" cy="351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48228" y="6461846"/>
            <a:ext cx="218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 2012)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305912" y="1878666"/>
            <a:ext cx="3875441" cy="38269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2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Simulations=Significance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12638"/>
              </p:ext>
            </p:extLst>
          </p:nvPr>
        </p:nvGraphicFramePr>
        <p:xfrm>
          <a:off x="112252" y="1404594"/>
          <a:ext cx="8853714" cy="4915302"/>
        </p:xfrm>
        <a:graphic>
          <a:graphicData uri="http://schemas.openxmlformats.org/drawingml/2006/table">
            <a:tbl>
              <a:tblPr/>
              <a:tblGrid>
                <a:gridCol w="2557309"/>
                <a:gridCol w="1259281"/>
                <a:gridCol w="1259281"/>
                <a:gridCol w="1259281"/>
                <a:gridCol w="1259281"/>
                <a:gridCol w="1259281"/>
              </a:tblGrid>
              <a:tr h="275976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700" b="1" i="0" u="none" strike="noStrike" dirty="0">
                          <a:effectLst/>
                          <a:latin typeface="Times New Roman"/>
                        </a:rPr>
                        <a:t>Table 3. Robustness of PPI Estimates and </a:t>
                      </a:r>
                      <a:r>
                        <a:rPr lang="en-US" sz="1700" b="1" i="0" u="none" strike="noStrike" dirty="0" smtClean="0">
                          <a:effectLst/>
                          <a:latin typeface="Times New Roman"/>
                        </a:rPr>
                        <a:t>Significance=2 </a:t>
                      </a:r>
                      <a:r>
                        <a:rPr lang="en-US" sz="1700" b="1" i="0" u="none" strike="noStrike" dirty="0">
                          <a:effectLst/>
                          <a:latin typeface="Times New Roman"/>
                        </a:rPr>
                        <a:t>Conditions</a:t>
                      </a: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5976">
                <a:tc>
                  <a:txBody>
                    <a:bodyPr/>
                    <a:lstStyle/>
                    <a:p>
                      <a:pPr algn="l" fontAlgn="t"/>
                      <a:endParaRPr lang="en-US" sz="1700" b="0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1700" b="1" i="1" u="none" strike="noStrike">
                          <a:effectLst/>
                          <a:latin typeface="Times New Roman"/>
                        </a:rPr>
                        <a:t>Models</a:t>
                      </a: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2578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 i="1" u="none" strike="noStrike">
                          <a:effectLst/>
                          <a:latin typeface="Times New Roman"/>
                        </a:rPr>
                        <a:t>Model Parameters</a:t>
                      </a: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sPPI</a:t>
                      </a: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sPPI+tasks</a:t>
                      </a: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sPPIplus</a:t>
                      </a: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gPPI2</a:t>
                      </a: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Single Condition</a:t>
                      </a: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976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 i="1" u="none" strike="noStrike">
                          <a:effectLst/>
                          <a:latin typeface="Times New Roman"/>
                        </a:rPr>
                        <a:t>PPI Effect</a:t>
                      </a: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700" b="0" i="1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700" b="0" i="1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700" b="0" i="1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700" b="0" i="1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700" b="0" i="1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5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1 Condition plus fixation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0.99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0.99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0.99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0.99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0.99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2 Conditions (A-B)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0.49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0.49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0.49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0.98 (0.02)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F79646"/>
                          </a:solidFill>
                          <a:effectLst/>
                          <a:latin typeface="Times New Roman"/>
                        </a:rPr>
                        <a:t>0.40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89181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2 Conditions                                        (same data as 1 Condition model)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F79646"/>
                          </a:solidFill>
                          <a:effectLst/>
                          <a:latin typeface="Times New Roman"/>
                        </a:rPr>
                        <a:t>0.88 (0.02)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F79646"/>
                          </a:solidFill>
                          <a:effectLst/>
                          <a:latin typeface="Times New Roman"/>
                        </a:rPr>
                        <a:t>0.88 (0.02)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0.49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0.98 (0.02)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F79646"/>
                          </a:solidFill>
                          <a:effectLst/>
                          <a:latin typeface="Times New Roman"/>
                        </a:rPr>
                        <a:t>0.99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89181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2 Conditions                  (effectively the same as                2 Conditions (A-B))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0.49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0.49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0.49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0.98 (0.02)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79646"/>
                          </a:solidFill>
                          <a:effectLst/>
                          <a:latin typeface="Times New Roman"/>
                        </a:rPr>
                        <a:t>0.40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2 Conditions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chemeClr val="accent6"/>
                          </a:solidFill>
                          <a:effectLst/>
                          <a:latin typeface="Times New Roman"/>
                        </a:rPr>
                        <a:t>0.88 (0.02)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chemeClr val="accent6"/>
                          </a:solidFill>
                          <a:effectLst/>
                          <a:latin typeface="Times New Roman"/>
                        </a:rPr>
                        <a:t>0.88 (0.02)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effectLst/>
                          <a:latin typeface="Times New Roman"/>
                        </a:rPr>
                        <a:t>0.49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0.98 (0.02)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F79646"/>
                          </a:solidFill>
                          <a:effectLst/>
                          <a:latin typeface="Times New Roman"/>
                        </a:rPr>
                        <a:t>1.00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2 Conditions plus fixation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accent6"/>
                          </a:solidFill>
                          <a:effectLst/>
                          <a:latin typeface="Times New Roman"/>
                        </a:rPr>
                        <a:t>0.71 (0.03)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chemeClr val="accent6"/>
                          </a:solidFill>
                          <a:effectLst/>
                          <a:latin typeface="Times New Roman"/>
                        </a:rPr>
                        <a:t>0.58 (0.03)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0.51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effectLst/>
                          <a:latin typeface="Times New Roman"/>
                        </a:rPr>
                        <a:t>1.02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F79646"/>
                          </a:solidFill>
                          <a:effectLst/>
                          <a:latin typeface="Times New Roman"/>
                        </a:rPr>
                        <a:t>1.91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976">
                <a:tc>
                  <a:txBody>
                    <a:bodyPr/>
                    <a:lstStyle/>
                    <a:p>
                      <a:pPr algn="l" fontAlgn="b"/>
                      <a:endParaRPr lang="en-US" sz="1700" b="0" i="1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1" u="none" strike="noStrike">
                          <a:effectLst/>
                          <a:latin typeface="Times New Roman"/>
                        </a:rPr>
                        <a:t>No PPI Effect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effectLst/>
                        <a:latin typeface="Times New Roman"/>
                      </a:endParaRP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1" u="none" strike="noStrike">
                          <a:effectLst/>
                          <a:latin typeface="Times New Roman"/>
                        </a:rPr>
                        <a:t>2 Conditions plus fixation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0.15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effectLst/>
                          <a:latin typeface="Times New Roman"/>
                        </a:rPr>
                        <a:t>0.01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effectLst/>
                          <a:latin typeface="Times New Roman"/>
                        </a:rPr>
                        <a:t>0.01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effectLst/>
                          <a:latin typeface="Times New Roman"/>
                        </a:rPr>
                        <a:t>0.02 (0.1)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0.06 (0.01)</a:t>
                      </a:r>
                    </a:p>
                  </a:txBody>
                  <a:tcPr marL="19374" marR="19374" marT="1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48228" y="6461846"/>
            <a:ext cx="218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 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2928" y="1843257"/>
            <a:ext cx="9602846" cy="51580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Akaike</a:t>
            </a:r>
            <a:r>
              <a:rPr lang="en-US" dirty="0" smtClean="0"/>
              <a:t> Information Criterion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10408"/>
              </p:ext>
            </p:extLst>
          </p:nvPr>
        </p:nvGraphicFramePr>
        <p:xfrm>
          <a:off x="3067877" y="3251200"/>
          <a:ext cx="10972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5" name="Document" r:id="rId3" imgW="5486400" imgH="355600" progId="Word.Document.12">
                  <p:embed/>
                </p:oleObj>
              </mc:Choice>
              <mc:Fallback>
                <p:oleObj name="Document" r:id="rId3" imgW="54864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877" y="3251200"/>
                        <a:ext cx="10972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7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Simulations=Model Fit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890089"/>
              </p:ext>
            </p:extLst>
          </p:nvPr>
        </p:nvGraphicFramePr>
        <p:xfrm>
          <a:off x="119529" y="1255059"/>
          <a:ext cx="8904942" cy="5302718"/>
        </p:xfrm>
        <a:graphic>
          <a:graphicData uri="http://schemas.openxmlformats.org/drawingml/2006/table">
            <a:tbl>
              <a:tblPr/>
              <a:tblGrid>
                <a:gridCol w="2619100"/>
                <a:gridCol w="1511020"/>
                <a:gridCol w="1511020"/>
                <a:gridCol w="1511020"/>
                <a:gridCol w="1752782"/>
              </a:tblGrid>
              <a:tr h="317707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effectLst/>
                          <a:latin typeface="Times New Roman"/>
                        </a:rPr>
                        <a:t>Table S1. Simulation Model </a:t>
                      </a:r>
                      <a:r>
                        <a:rPr lang="en-US" sz="1600" b="1" i="0" u="none" strike="noStrike" dirty="0" smtClean="0">
                          <a:effectLst/>
                          <a:latin typeface="Times New Roman"/>
                        </a:rPr>
                        <a:t>Fits=2 </a:t>
                      </a:r>
                      <a:r>
                        <a:rPr lang="en-US" sz="1600" b="1" i="0" u="none" strike="noStrike" dirty="0">
                          <a:effectLst/>
                          <a:latin typeface="Times New Roman"/>
                        </a:rPr>
                        <a:t>Conditions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70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effectLst/>
                          <a:latin typeface="Times New Roman"/>
                        </a:rPr>
                        <a:t>Model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effectLst/>
                          <a:latin typeface="Times New Roman"/>
                        </a:rPr>
                        <a:t>Simulated Data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>
                          <a:effectLst/>
                          <a:latin typeface="Times New Roman"/>
                        </a:rPr>
                        <a:t>sPPI+tasks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>
                          <a:effectLst/>
                          <a:latin typeface="Times New Roman"/>
                        </a:rPr>
                        <a:t>sPPIplus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>
                          <a:effectLst/>
                          <a:latin typeface="Times New Roman"/>
                        </a:rPr>
                        <a:t>gPPI2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>
                          <a:effectLst/>
                          <a:latin typeface="Times New Roman"/>
                        </a:rPr>
                        <a:t>Single Condition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effectLst/>
                          <a:latin typeface="Times New Roman"/>
                        </a:rPr>
                        <a:t>PPI Effects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17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effectLst/>
                          <a:latin typeface="Times New Roman"/>
                        </a:rPr>
                        <a:t>1 Condition plus fixation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0.00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0.00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0.00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0.00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effectLst/>
                          <a:latin typeface="Times New Roman"/>
                        </a:rPr>
                        <a:t>2 Conditions (A-B)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-10.17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-9.19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-9.19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Times New Roman"/>
                        </a:rPr>
                        <a:t>18.63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28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effectLst/>
                          <a:latin typeface="Times New Roman"/>
                        </a:rPr>
                        <a:t>2 Conditions                                        (same data as 1 Condition model)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Times New Roman"/>
                        </a:rPr>
                        <a:t>-1.77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-72.13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-72.13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-72.37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28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effectLst/>
                          <a:latin typeface="Times New Roman"/>
                        </a:rPr>
                        <a:t>2 Conditions                  (effectively the same as                2 Conditions (A-B))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-10.17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-9.19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-9.19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18.63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effectLst/>
                          <a:latin typeface="Times New Roman"/>
                        </a:rPr>
                        <a:t>2 Conditions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-7.28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-77.64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-77.64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-63.36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effectLst/>
                          <a:latin typeface="Times New Roman"/>
                        </a:rPr>
                        <a:t>2 Conditions plus fixation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-19.30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-264.42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-264.42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-112.01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70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>
                          <a:effectLst/>
                          <a:latin typeface="Times New Roman"/>
                        </a:rPr>
                        <a:t>No PPI Effects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0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effectLst/>
                          <a:latin typeface="Times New Roman"/>
                        </a:rPr>
                        <a:t>2 Conditions plus fixation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Times New Roman"/>
                        </a:rPr>
                        <a:t>-136.92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-137.57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-137.57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Times New Roman"/>
                        </a:rPr>
                        <a:t>-29.95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48228" y="6461846"/>
            <a:ext cx="218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 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Simulations=Significance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15578"/>
              </p:ext>
            </p:extLst>
          </p:nvPr>
        </p:nvGraphicFramePr>
        <p:xfrm>
          <a:off x="134470" y="1417631"/>
          <a:ext cx="8845176" cy="5216250"/>
        </p:xfrm>
        <a:graphic>
          <a:graphicData uri="http://schemas.openxmlformats.org/drawingml/2006/table">
            <a:tbl>
              <a:tblPr/>
              <a:tblGrid>
                <a:gridCol w="2144286"/>
                <a:gridCol w="1340178"/>
                <a:gridCol w="1340178"/>
                <a:gridCol w="1340178"/>
                <a:gridCol w="1340178"/>
                <a:gridCol w="1340178"/>
              </a:tblGrid>
              <a:tr h="278249">
                <a:tc gridSpan="6">
                  <a:txBody>
                    <a:bodyPr/>
                    <a:lstStyle/>
                    <a:p>
                      <a:pPr algn="l" fontAlgn="t"/>
                      <a:r>
                        <a:rPr lang="en-US" sz="1100" b="1" i="0" u="none" strike="noStrike" dirty="0">
                          <a:effectLst/>
                          <a:latin typeface="Times New Roman"/>
                        </a:rPr>
                        <a:t>Table 4. Robustness of PPI Estimates and </a:t>
                      </a:r>
                      <a:r>
                        <a:rPr lang="en-US" sz="1100" b="1" i="0" u="none" strike="noStrike" dirty="0" smtClean="0">
                          <a:effectLst/>
                          <a:latin typeface="Times New Roman"/>
                        </a:rPr>
                        <a:t>Significance=3 </a:t>
                      </a:r>
                      <a:r>
                        <a:rPr lang="en-US" sz="1100" b="1" i="0" u="none" strike="noStrike" dirty="0">
                          <a:effectLst/>
                          <a:latin typeface="Times New Roman"/>
                        </a:rPr>
                        <a:t>Conditions, Fixation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3410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1100" b="1" i="1" u="none" strike="noStrike">
                          <a:effectLst/>
                          <a:latin typeface="Times New Roman"/>
                        </a:rPr>
                        <a:t>Models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824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 u="none" strike="noStrike">
                          <a:effectLst/>
                          <a:latin typeface="Times New Roman"/>
                        </a:rPr>
                        <a:t>Model Parameters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effectLst/>
                          <a:latin typeface="Times New Roman"/>
                        </a:rPr>
                        <a:t>sPPI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effectLst/>
                          <a:latin typeface="Times New Roman"/>
                        </a:rPr>
                        <a:t>sPPI+tasks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effectLst/>
                          <a:latin typeface="Times New Roman"/>
                        </a:rPr>
                        <a:t>sPPIplus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effectLst/>
                          <a:latin typeface="Times New Roman"/>
                        </a:rPr>
                        <a:t>gPPI2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effectLst/>
                          <a:latin typeface="Times New Roman"/>
                        </a:rPr>
                        <a:t>gPPI3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1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 u="none" strike="noStrike">
                          <a:effectLst/>
                          <a:latin typeface="Times New Roman"/>
                        </a:rPr>
                        <a:t>PPI Effect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1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1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1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1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1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0826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Times New Roman"/>
                        </a:rPr>
                        <a:t>PPIA=1;PPIB=0.75; PPIC=0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6600"/>
                          </a:solidFill>
                          <a:effectLst/>
                          <a:latin typeface="Times New Roman"/>
                        </a:rPr>
                        <a:t>0.15 (0.02)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effectLst/>
                          <a:latin typeface="Times New Roman"/>
                        </a:rPr>
                        <a:t>0.12 (0.02)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effectLst/>
                          <a:latin typeface="Times New Roman"/>
                        </a:rPr>
                        <a:t>0.12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effectLst/>
                          <a:latin typeface="Times New Roman"/>
                        </a:rPr>
                        <a:t>0.24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effectLst/>
                          <a:latin typeface="Times New Roman"/>
                        </a:rPr>
                        <a:t>0.25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826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PPIA=1;PPIB=0.75; PPIC=0.5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-0.02 (0.02)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-0.06 (0.02)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-0.06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-0.12 (0.02)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effectLst/>
                          <a:latin typeface="Times New Roman"/>
                        </a:rPr>
                        <a:t>0.25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826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Times New Roman"/>
                        </a:rPr>
                        <a:t>PPIA=0.125;          PPIB=-0.125;PPIC=0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6600"/>
                          </a:solidFill>
                          <a:effectLst/>
                          <a:latin typeface="Times New Roman"/>
                        </a:rPr>
                        <a:t>0.15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effectLst/>
                          <a:latin typeface="Times New Roman"/>
                        </a:rPr>
                        <a:t>0.12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effectLst/>
                          <a:latin typeface="Times New Roman"/>
                        </a:rPr>
                        <a:t>0.12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effectLst/>
                          <a:latin typeface="Times New Roman"/>
                        </a:rPr>
                        <a:t>0.24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effectLst/>
                          <a:latin typeface="Times New Roman"/>
                        </a:rPr>
                        <a:t>0.25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649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PPIA=0.125;          PPIB=-0.125;PPIC=0.5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-0.03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-0.06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-0.06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-0.13 (0.02)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effectLst/>
                          <a:latin typeface="Times New Roman"/>
                        </a:rPr>
                        <a:t>0.25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410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41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 u="none" strike="noStrike">
                          <a:effectLst/>
                          <a:latin typeface="Times New Roman"/>
                        </a:rPr>
                        <a:t>No PPI Effect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0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>
                        <a:effectLst/>
                        <a:latin typeface="Times New Roman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826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PPIA=0;PPIB=0;        PPIC=0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0.02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-0.01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effectLst/>
                          <a:latin typeface="Times New Roman"/>
                        </a:rPr>
                        <a:t>-0.01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effectLst/>
                          <a:latin typeface="Times New Roman"/>
                        </a:rPr>
                        <a:t>-0.01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effectLst/>
                          <a:latin typeface="Times New Roman"/>
                        </a:rPr>
                        <a:t>0.00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826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PPIA=0;PPIB=0;        PPIC=0.5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-0.16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-0.19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-0.19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-0.38 (0.02)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effectLst/>
                          <a:latin typeface="Times New Roman"/>
                        </a:rPr>
                        <a:t>0.00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826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PPIA=0;PPIB=0;        PPIC=-0.5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0.20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0.18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0.18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0.35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effectLst/>
                          <a:latin typeface="Times New Roman"/>
                        </a:rPr>
                        <a:t>0.00 (0.01)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2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Resting State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0062" y="332916"/>
            <a:ext cx="6544887" cy="1202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90797"/>
            <a:ext cx="2874726" cy="6495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sPPI</a:t>
            </a:r>
            <a:r>
              <a:rPr lang="en-US" dirty="0" smtClean="0"/>
              <a:t> vs. </a:t>
            </a:r>
            <a:r>
              <a:rPr lang="en-US" dirty="0" err="1" smtClean="0"/>
              <a:t>gPPI</a:t>
            </a:r>
            <a:r>
              <a:rPr lang="en-US" dirty="0" smtClean="0"/>
              <a:t>=Contrasts</a:t>
            </a:r>
            <a:endParaRPr lang="en-US" dirty="0"/>
          </a:p>
        </p:txBody>
      </p:sp>
      <p:pic>
        <p:nvPicPr>
          <p:cNvPr id="7" name="Content Placeholder 6" descr="FigureS1_DGM_revised_resubmission.tif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ln w="50800">
            <a:solidFill>
              <a:schemeClr val="tx1"/>
            </a:solidFill>
          </a:ln>
        </p:spPr>
      </p:pic>
      <p:sp>
        <p:nvSpPr>
          <p:cNvPr id="8" name="Oval 7"/>
          <p:cNvSpPr/>
          <p:nvPr/>
        </p:nvSpPr>
        <p:spPr>
          <a:xfrm>
            <a:off x="3212354" y="1957296"/>
            <a:ext cx="627530" cy="57523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61107" y="2480240"/>
            <a:ext cx="627530" cy="57523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68565" y="4814052"/>
            <a:ext cx="627530" cy="57523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57035" y="5161434"/>
            <a:ext cx="627530" cy="57523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357035" y="3774893"/>
            <a:ext cx="627530" cy="57523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357035" y="2345029"/>
            <a:ext cx="627530" cy="57523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48228" y="6461846"/>
            <a:ext cx="218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 2012)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sPPI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gPPI</a:t>
            </a:r>
            <a:r>
              <a:rPr lang="en-US" dirty="0" smtClean="0"/>
              <a:t>=Model Fit</a:t>
            </a:r>
            <a:endParaRPr lang="en-US" dirty="0"/>
          </a:p>
        </p:txBody>
      </p:sp>
      <p:pic>
        <p:nvPicPr>
          <p:cNvPr id="6" name="Picture 5" descr="Figure2_DGM.t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65" y="1175517"/>
            <a:ext cx="8065911" cy="53504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35005" y="1448618"/>
            <a:ext cx="627530" cy="57523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36963" y="2023854"/>
            <a:ext cx="627530" cy="575236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48228" y="6461846"/>
            <a:ext cx="218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 2012)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Flexibility of </a:t>
            </a:r>
            <a:r>
              <a:rPr lang="en-US" dirty="0" err="1" smtClean="0"/>
              <a:t>gPPI</a:t>
            </a:r>
            <a:endParaRPr lang="en-US" dirty="0"/>
          </a:p>
        </p:txBody>
      </p:sp>
      <p:pic>
        <p:nvPicPr>
          <p:cNvPr id="4" name="Content Placeholder 3" descr="Figure4_DGM.ti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15" r="-25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048228" y="6461846"/>
            <a:ext cx="218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 2012)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Conjunctions – Where Are Tasks Similar</a:t>
            </a:r>
            <a:endParaRPr lang="en-US" dirty="0"/>
          </a:p>
        </p:txBody>
      </p:sp>
      <p:pic>
        <p:nvPicPr>
          <p:cNvPr id="8" name="Content Placeholder 7" descr="Figure3_DGM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7048228" y="6461846"/>
            <a:ext cx="218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 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Increased accuracy of the connectivity model</a:t>
            </a:r>
          </a:p>
          <a:p>
            <a:r>
              <a:rPr lang="en-US" dirty="0" smtClean="0"/>
              <a:t>Increased sensitivity and specificity</a:t>
            </a:r>
          </a:p>
          <a:p>
            <a:r>
              <a:rPr lang="en-US" dirty="0" smtClean="0"/>
              <a:t>Get the connectivity for each task</a:t>
            </a:r>
          </a:p>
          <a:p>
            <a:r>
              <a:rPr lang="en-US" dirty="0" smtClean="0"/>
              <a:t>Only requires a single model</a:t>
            </a:r>
          </a:p>
          <a:p>
            <a:r>
              <a:rPr lang="en-US" dirty="0" smtClean="0"/>
              <a:t>Fully Automated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0" y="1600200"/>
            <a:ext cx="9144000" cy="5257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5851525" y="4108450"/>
            <a:ext cx="7572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</a:rPr>
              <a:t>Stimulus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4950" y="2295525"/>
            <a:ext cx="3487738" cy="2406650"/>
          </a:xfrm>
          <a:prstGeom prst="rect">
            <a:avLst/>
          </a:prstGeom>
          <a:noFill/>
          <a:ln/>
          <a:extLs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</a:extLst>
        </p:spPr>
      </p:pic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5505450" y="4387850"/>
            <a:ext cx="3349625" cy="2208213"/>
            <a:chOff x="3284" y="1412"/>
            <a:chExt cx="1910" cy="1191"/>
          </a:xfrm>
        </p:grpSpPr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" y="1587"/>
              <a:ext cx="1666" cy="1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" y="1412"/>
              <a:ext cx="233" cy="1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5969000" y="4368800"/>
            <a:ext cx="0" cy="1397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969000" y="4368800"/>
            <a:ext cx="355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324600" y="4508500"/>
            <a:ext cx="2438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 rot="5400000">
            <a:off x="2636838" y="3289300"/>
            <a:ext cx="193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Hemodynamic Inverse Problem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 1: The Inverse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794000" y="2730500"/>
            <a:ext cx="4267200" cy="15240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1968500" y="4787900"/>
            <a:ext cx="3467100" cy="10287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-3175" y="6496050"/>
            <a:ext cx="3065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(Adapted from Bucker 2003)</a:t>
            </a:r>
          </a:p>
        </p:txBody>
      </p:sp>
      <p:sp>
        <p:nvSpPr>
          <p:cNvPr id="8" name="AutoShape 22"/>
          <p:cNvSpPr>
            <a:spLocks noChangeArrowheads="1"/>
          </p:cNvSpPr>
          <p:nvPr/>
        </p:nvSpPr>
        <p:spPr bwMode="auto">
          <a:xfrm>
            <a:off x="4419600" y="3124200"/>
            <a:ext cx="838200" cy="762000"/>
          </a:xfrm>
          <a:custGeom>
            <a:avLst/>
            <a:gdLst>
              <a:gd name="G0" fmla="+- 2700 0 0"/>
              <a:gd name="G1" fmla="*/ G0 2 1"/>
              <a:gd name="G2" fmla="+- 21600 0 G1"/>
              <a:gd name="G3" fmla="*/ G2 G2 1"/>
              <a:gd name="G4" fmla="*/ G0 G0 1"/>
              <a:gd name="G5" fmla="+- G3 0 G4"/>
              <a:gd name="G6" fmla="*/ G5 1 8"/>
              <a:gd name="G7" fmla="sqrt G6"/>
              <a:gd name="G8" fmla="*/ G4 1 8"/>
              <a:gd name="G9" fmla="sqrt G8"/>
              <a:gd name="G10" fmla="+- G7 G9 0"/>
              <a:gd name="G11" fmla="+- G7 0 G9"/>
              <a:gd name="G12" fmla="+- G10 10800 0"/>
              <a:gd name="G13" fmla="+- 10800 0 G10"/>
              <a:gd name="G14" fmla="+- G11 10800 0"/>
              <a:gd name="G15" fmla="+- 10800 0 G11"/>
              <a:gd name="G16" fmla="+- 21600 0 G0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Inverse </a:t>
            </a:r>
            <a:r>
              <a:rPr lang="en-US" dirty="0" smtClean="0"/>
              <a:t>Problem: Task Duration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238311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9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0" y="274637"/>
            <a:ext cx="9054514" cy="63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Inverse </a:t>
            </a:r>
            <a:r>
              <a:rPr lang="en-US" dirty="0" smtClean="0"/>
              <a:t>Problem: </a:t>
            </a:r>
            <a:br>
              <a:rPr lang="en-US" dirty="0" smtClean="0"/>
            </a:br>
            <a:r>
              <a:rPr lang="en-US" dirty="0" smtClean="0"/>
              <a:t>Neuronal Activity and PPI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7" t="357" r="257" b="-356"/>
          <a:stretch/>
        </p:blipFill>
        <p:spPr>
          <a:xfrm>
            <a:off x="1447800" y="1417638"/>
            <a:ext cx="6550378" cy="4910328"/>
          </a:xfrm>
        </p:spPr>
      </p:pic>
    </p:spTree>
    <p:extLst>
      <p:ext uri="{BB962C8B-B14F-4D97-AF65-F5344CB8AC3E}">
        <p14:creationId xmlns:p14="http://schemas.microsoft.com/office/powerpoint/2010/main" val="26544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 1=Neuronal Activity</a:t>
            </a:r>
            <a:endParaRPr lang="en-US" dirty="0"/>
          </a:p>
        </p:txBody>
      </p:sp>
      <p:pic>
        <p:nvPicPr>
          <p:cNvPr id="4" name="Content Placeholder 3" descr="CorrelationCoeffPPIvarZ.tif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04619" y="1608667"/>
            <a:ext cx="6518957" cy="4889218"/>
          </a:xfrm>
        </p:spPr>
      </p:pic>
    </p:spTree>
    <p:extLst>
      <p:ext uri="{BB962C8B-B14F-4D97-AF65-F5344CB8AC3E}">
        <p14:creationId xmlns:p14="http://schemas.microsoft.com/office/powerpoint/2010/main" val="33810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Neural Activity</a:t>
            </a:r>
            <a:endParaRPr lang="en-US" dirty="0"/>
          </a:p>
        </p:txBody>
      </p:sp>
      <p:pic>
        <p:nvPicPr>
          <p:cNvPr id="7" name="Content Placeholder 6" descr="TC_orig_deconv.tif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14" r="-6648"/>
          <a:stretch/>
        </p:blipFill>
        <p:spPr>
          <a:xfrm>
            <a:off x="30976" y="1454371"/>
            <a:ext cx="10298665" cy="2239551"/>
          </a:xfrm>
        </p:spPr>
      </p:pic>
      <p:sp>
        <p:nvSpPr>
          <p:cNvPr id="8" name="TextBox 7"/>
          <p:cNvSpPr txBox="1"/>
          <p:nvPr/>
        </p:nvSpPr>
        <p:spPr>
          <a:xfrm rot="16200000">
            <a:off x="-820604" y="2324363"/>
            <a:ext cx="212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80"/>
                </a:solidFill>
                <a:latin typeface="Arial"/>
                <a:cs typeface="Arial"/>
              </a:rPr>
              <a:t>BOLD Signal (</a:t>
            </a:r>
            <a:r>
              <a:rPr lang="en-US" dirty="0" err="1" smtClean="0">
                <a:solidFill>
                  <a:srgbClr val="000080"/>
                </a:solidFill>
                <a:latin typeface="Arial"/>
                <a:cs typeface="Arial"/>
              </a:rPr>
              <a:t>a.u</a:t>
            </a:r>
            <a:r>
              <a:rPr lang="en-US" dirty="0" smtClean="0">
                <a:solidFill>
                  <a:srgbClr val="000080"/>
                </a:solidFill>
                <a:latin typeface="Arial"/>
                <a:cs typeface="Arial"/>
              </a:rPr>
              <a:t>.)</a:t>
            </a:r>
            <a:endParaRPr lang="en-US" dirty="0">
              <a:solidFill>
                <a:srgbClr val="000080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7978" y="3368632"/>
            <a:ext cx="108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80"/>
                </a:solidFill>
                <a:latin typeface="Arial"/>
                <a:cs typeface="Arial"/>
              </a:rPr>
              <a:t>Seconds</a:t>
            </a:r>
            <a:endParaRPr lang="en-US" dirty="0">
              <a:solidFill>
                <a:srgbClr val="000080"/>
              </a:solidFill>
              <a:latin typeface="Arial"/>
              <a:cs typeface="Arial"/>
            </a:endParaRPr>
          </a:p>
        </p:txBody>
      </p:sp>
      <p:pic>
        <p:nvPicPr>
          <p:cNvPr id="10" name="Picture 9" descr="NeuralActivit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8" y="3902008"/>
            <a:ext cx="9144000" cy="18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Neural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convolution_Convolution_boxplot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832" y="1716741"/>
            <a:ext cx="5689600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816980" y="3419754"/>
            <a:ext cx="230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Correlation Coefficient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0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in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QC of </a:t>
            </a:r>
            <a:r>
              <a:rPr lang="en-US" dirty="0" err="1" smtClean="0"/>
              <a:t>deconvolution</a:t>
            </a:r>
            <a:r>
              <a:rPr lang="en-US" dirty="0" smtClean="0"/>
              <a:t> and trial duration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13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PPI is only as good as your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Caveat 3: </a:t>
            </a:r>
            <a:r>
              <a:rPr lang="en-US" dirty="0" err="1" smtClean="0"/>
              <a:t>Collinearity</a:t>
            </a:r>
            <a:r>
              <a:rPr lang="en-US" dirty="0"/>
              <a:t> </a:t>
            </a:r>
            <a:r>
              <a:rPr lang="en-US" dirty="0" smtClean="0"/>
              <a:t>due to few trials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in progress to show these effects and concatenation as a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Snake Phobia</a:t>
            </a:r>
          </a:p>
          <a:p>
            <a:r>
              <a:rPr lang="en-US" dirty="0" smtClean="0"/>
              <a:t>Swallowing</a:t>
            </a:r>
          </a:p>
          <a:p>
            <a:r>
              <a:rPr lang="en-US" dirty="0" smtClean="0"/>
              <a:t>Brain-Behavior Correlations</a:t>
            </a:r>
          </a:p>
          <a:p>
            <a:r>
              <a:rPr lang="en-US" dirty="0" smtClean="0"/>
              <a:t>Pharmacology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Controllability in Snake </a:t>
            </a:r>
            <a:r>
              <a:rPr lang="en-US" dirty="0" err="1" smtClean="0"/>
              <a:t>Phobics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5929" y="6461846"/>
            <a:ext cx="196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(Kerr et al. 2012/3)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695"/>
            <a:ext cx="9144000" cy="50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This Method (and ICA)…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will show that 1 person scanned today and another person scanned next week doing a simple block design visual task have functional connected brains.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8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Controllability in Snake </a:t>
            </a:r>
            <a:r>
              <a:rPr lang="en-US" dirty="0" err="1" smtClean="0"/>
              <a:t>Phobics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5929" y="6461846"/>
            <a:ext cx="196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(Kerr et al. 2012/3)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81846"/>
            <a:ext cx="6184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2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Controllability in Snake </a:t>
            </a:r>
            <a:r>
              <a:rPr lang="en-US" dirty="0" err="1" smtClean="0"/>
              <a:t>Phobics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5929" y="6461846"/>
            <a:ext cx="196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(Kerr et al. 2012/3)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56" y="1417638"/>
            <a:ext cx="5247947" cy="48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7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Swallowing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25150" y="6452732"/>
            <a:ext cx="32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Humbert</a:t>
            </a:r>
            <a:r>
              <a:rPr lang="en-US" dirty="0" smtClean="0"/>
              <a:t> and McLaren, </a:t>
            </a:r>
            <a:r>
              <a:rPr lang="en-US" i="1" dirty="0" smtClean="0"/>
              <a:t>in prep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28" y="1243777"/>
            <a:ext cx="4562978" cy="52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 with Cognition in 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69269" y="6452732"/>
            <a:ext cx="247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(McLaren et al., </a:t>
            </a:r>
            <a:r>
              <a:rPr lang="en-US" i="1" dirty="0" smtClean="0"/>
              <a:t>in prep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Stimuli</a:t>
            </a:r>
            <a:endParaRPr lang="en-US" dirty="0"/>
          </a:p>
        </p:txBody>
      </p:sp>
      <p:pic>
        <p:nvPicPr>
          <p:cNvPr id="4" name="Content Placeholder 3" descr="Diana333_big.pct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801" r="-2580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Stimuli</a:t>
            </a:r>
            <a:endParaRPr lang="en-US" dirty="0"/>
          </a:p>
        </p:txBody>
      </p:sp>
      <p:pic>
        <p:nvPicPr>
          <p:cNvPr id="6" name="Content Placeholder 5" descr="Cedric294_big.pct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801" r="-2580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9144000" cy="44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7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22738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Melodic ICA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64063" y="274638"/>
            <a:ext cx="4122737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GIFT ICA</a:t>
            </a:r>
          </a:p>
        </p:txBody>
      </p:sp>
      <p:pic>
        <p:nvPicPr>
          <p:cNvPr id="9219" name="Picture 4" descr="IC_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00" y="1512888"/>
            <a:ext cx="3816350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 descr="Screen shot 2011-03-10 at 6.08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9938" y="1620838"/>
            <a:ext cx="4233862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8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2" y="1384795"/>
            <a:ext cx="5261228" cy="523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4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94" y="1222470"/>
            <a:ext cx="8100214" cy="52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fMRI task, </a:t>
            </a:r>
            <a:r>
              <a:rPr lang="en-US" dirty="0" err="1" smtClean="0"/>
              <a:t>gPPI</a:t>
            </a:r>
            <a:r>
              <a:rPr lang="en-US" dirty="0" smtClean="0"/>
              <a:t>, and CBF into our understanding of the brain</a:t>
            </a:r>
          </a:p>
          <a:p>
            <a:r>
              <a:rPr lang="en-US" dirty="0" smtClean="0"/>
              <a:t>Develop graph theory for </a:t>
            </a:r>
            <a:r>
              <a:rPr lang="en-US" dirty="0" err="1" smtClean="0"/>
              <a:t>gPPI</a:t>
            </a:r>
            <a:endParaRPr lang="en-US" dirty="0" smtClean="0"/>
          </a:p>
          <a:p>
            <a:r>
              <a:rPr lang="en-US" dirty="0" smtClean="0"/>
              <a:t>Develop </a:t>
            </a:r>
            <a:r>
              <a:rPr lang="en-US" dirty="0" err="1" smtClean="0"/>
              <a:t>gPPI</a:t>
            </a:r>
            <a:r>
              <a:rPr lang="en-US" dirty="0" smtClean="0"/>
              <a:t> for the resting state</a:t>
            </a:r>
          </a:p>
          <a:p>
            <a:r>
              <a:rPr lang="en-US" dirty="0" smtClean="0"/>
              <a:t>Develop </a:t>
            </a:r>
            <a:r>
              <a:rPr lang="en-US" dirty="0" err="1" smtClean="0"/>
              <a:t>gPPI</a:t>
            </a:r>
            <a:r>
              <a:rPr lang="en-US" dirty="0" smtClean="0"/>
              <a:t> as a biomarker of cognitive function in preclinical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Acknowledgements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5047483"/>
          </a:xfrm>
        </p:spPr>
        <p:txBody>
          <a:bodyPr numCol="2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Harvard Aging Brain Project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Dr. </a:t>
            </a:r>
            <a:r>
              <a:rPr lang="en-US" dirty="0" err="1" smtClean="0"/>
              <a:t>Reisa</a:t>
            </a:r>
            <a:r>
              <a:rPr lang="en-US" dirty="0" smtClean="0"/>
              <a:t> </a:t>
            </a:r>
            <a:r>
              <a:rPr lang="en-US" dirty="0" err="1" smtClean="0"/>
              <a:t>Sperling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Dr. </a:t>
            </a:r>
            <a:r>
              <a:rPr lang="en-US" dirty="0" err="1" smtClean="0"/>
              <a:t>Alireza</a:t>
            </a:r>
            <a:r>
              <a:rPr lang="en-US" dirty="0" smtClean="0"/>
              <a:t> </a:t>
            </a:r>
            <a:r>
              <a:rPr lang="en-US" dirty="0" err="1" smtClean="0"/>
              <a:t>Atri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Dr. Aaron Schultz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Aishwarya</a:t>
            </a:r>
            <a:r>
              <a:rPr lang="en-US" dirty="0" smtClean="0"/>
              <a:t> </a:t>
            </a:r>
            <a:r>
              <a:rPr lang="en-US" dirty="0" err="1" smtClean="0"/>
              <a:t>Sreenivasan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Andrew Ward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Dr. </a:t>
            </a:r>
            <a:r>
              <a:rPr lang="en-US" dirty="0" err="1" smtClean="0"/>
              <a:t>Koene</a:t>
            </a:r>
            <a:r>
              <a:rPr lang="en-US" dirty="0" smtClean="0"/>
              <a:t> Van </a:t>
            </a:r>
            <a:r>
              <a:rPr lang="en-US" dirty="0" err="1" smtClean="0"/>
              <a:t>Dijk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Dr. Willem </a:t>
            </a:r>
            <a:r>
              <a:rPr lang="en-US" dirty="0" err="1" smtClean="0"/>
              <a:t>Huijbers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Dr. </a:t>
            </a:r>
            <a:r>
              <a:rPr lang="en-US" dirty="0" err="1" smtClean="0"/>
              <a:t>Dorene</a:t>
            </a:r>
            <a:r>
              <a:rPr lang="en-US" dirty="0" smtClean="0"/>
              <a:t> </a:t>
            </a:r>
            <a:r>
              <a:rPr lang="en-US" dirty="0" err="1" smtClean="0"/>
              <a:t>Rentz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/>
              <a:t>Dr. Trey </a:t>
            </a:r>
            <a:r>
              <a:rPr lang="en-US" dirty="0" err="1"/>
              <a:t>Hedden</a:t>
            </a:r>
            <a:r>
              <a:rPr lang="en-US" dirty="0"/>
              <a:t> 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Dr. Bob </a:t>
            </a:r>
            <a:r>
              <a:rPr lang="en-US" dirty="0" err="1" smtClean="0"/>
              <a:t>Spunt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Dr. Darren </a:t>
            </a:r>
            <a:r>
              <a:rPr lang="en-US" dirty="0" err="1" smtClean="0"/>
              <a:t>Gitelman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Justin Vincent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Wisconsin Alzheimer’s Disease Research Center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Imaging Core (Dr. Sterling Johnson, Dr. Michele </a:t>
            </a:r>
            <a:r>
              <a:rPr lang="en-US" dirty="0" err="1" smtClean="0"/>
              <a:t>Ries</a:t>
            </a:r>
            <a:r>
              <a:rPr lang="en-US" dirty="0" smtClean="0"/>
              <a:t>, Dr. </a:t>
            </a:r>
            <a:r>
              <a:rPr lang="en-US" dirty="0" err="1" smtClean="0"/>
              <a:t>Guofan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, Elisa </a:t>
            </a:r>
            <a:r>
              <a:rPr lang="en-US" dirty="0" err="1" smtClean="0"/>
              <a:t>Canu</a:t>
            </a:r>
            <a:r>
              <a:rPr lang="en-US" dirty="0" smtClean="0"/>
              <a:t>, Erik </a:t>
            </a:r>
            <a:r>
              <a:rPr lang="en-US" dirty="0" err="1" smtClean="0"/>
              <a:t>Kastman</a:t>
            </a:r>
            <a:r>
              <a:rPr lang="en-US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Dr. Mark Sager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Dr. Sanjay </a:t>
            </a:r>
            <a:r>
              <a:rPr lang="en-US" dirty="0" err="1" smtClean="0"/>
              <a:t>Asthana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Washington University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Dr. Harold Burton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Dr. Josh </a:t>
            </a:r>
            <a:r>
              <a:rPr lang="en-US" dirty="0" err="1" smtClean="0"/>
              <a:t>Shimony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Dr. David Van Essen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Dr. </a:t>
            </a:r>
            <a:r>
              <a:rPr lang="en-US" dirty="0" err="1" smtClean="0"/>
              <a:t>Avi</a:t>
            </a:r>
            <a:r>
              <a:rPr lang="en-US" dirty="0" smtClean="0"/>
              <a:t> Snyder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Dr. Mark </a:t>
            </a:r>
            <a:r>
              <a:rPr lang="en-US" dirty="0" err="1" smtClean="0"/>
              <a:t>McAvoy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Adrian Epstein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Dr. </a:t>
            </a:r>
            <a:r>
              <a:rPr lang="en-US" dirty="0" err="1" smtClean="0"/>
              <a:t>Ianessa</a:t>
            </a:r>
            <a:r>
              <a:rPr lang="en-US" dirty="0" smtClean="0"/>
              <a:t> </a:t>
            </a:r>
            <a:r>
              <a:rPr lang="en-US" dirty="0" err="1" smtClean="0"/>
              <a:t>Humbert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Deborah Kerr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Resting Methods in Task Data:</a:t>
            </a:r>
            <a:br>
              <a:rPr lang="en-US" dirty="0" smtClean="0"/>
            </a:br>
            <a:r>
              <a:rPr lang="en-US" dirty="0" smtClean="0"/>
              <a:t>Pure Resting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ICA or Seed-Based (e.g. degree connectivity)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1316657" y="2057400"/>
          <a:ext cx="6763313" cy="4057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143250" y="6126163"/>
          <a:ext cx="2857500" cy="66040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voxel 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voxel3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voxel1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0.067154913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0.456587852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voxel2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0.918332054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voxel3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3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Resting Methods in Task Data:</a:t>
            </a:r>
            <a:br>
              <a:rPr lang="en-US" dirty="0" smtClean="0"/>
            </a:br>
            <a:r>
              <a:rPr lang="en-US" dirty="0" smtClean="0"/>
              <a:t>Task Added to All 3 Voxels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ICA or Seed-Based (e.g. degree connectivity)</a:t>
            </a:r>
            <a:endParaRPr lang="en-US" dirty="0"/>
          </a:p>
        </p:txBody>
      </p:sp>
      <p:graphicFrame>
        <p:nvGraphicFramePr>
          <p:cNvPr id="84994" name="Object 2"/>
          <p:cNvGraphicFramePr>
            <a:graphicFrameLocks noChangeAspect="1"/>
          </p:cNvGraphicFramePr>
          <p:nvPr/>
        </p:nvGraphicFramePr>
        <p:xfrm>
          <a:off x="3222677" y="6074858"/>
          <a:ext cx="2870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Microsoft Excel 97 - 2004 Worksheet" r:id="rId4" imgW="2870200" imgH="673100" progId="Excel.Sheet.8">
                  <p:link updateAutomatic="1"/>
                </p:oleObj>
              </mc:Choice>
              <mc:Fallback>
                <p:oleObj name="Microsoft Excel 97 - 2004 Worksheet" r:id="rId4" imgW="2870200" imgH="673100" progId="Excel.Shee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77" y="6074858"/>
                        <a:ext cx="2870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1316657" y="2068175"/>
          <a:ext cx="6763313" cy="4057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2156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Resting Methods in Task Data:</a:t>
            </a:r>
            <a:br>
              <a:rPr lang="en-US" dirty="0" smtClean="0"/>
            </a:br>
            <a:r>
              <a:rPr lang="en-US" dirty="0" smtClean="0"/>
              <a:t>Task Added to 2 Least Correlated Voxels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ICA or Seed-Based (e.g. degree connectivity)</a:t>
            </a:r>
            <a:endParaRPr lang="en-US" dirty="0"/>
          </a:p>
        </p:txBody>
      </p:sp>
      <p:graphicFrame>
        <p:nvGraphicFramePr>
          <p:cNvPr id="86018" name="Object 2"/>
          <p:cNvGraphicFramePr>
            <a:graphicFrameLocks noChangeAspect="1"/>
          </p:cNvGraphicFramePr>
          <p:nvPr/>
        </p:nvGraphicFramePr>
        <p:xfrm>
          <a:off x="3136900" y="6115388"/>
          <a:ext cx="2870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6" name="Microsoft Excel 97 - 2004 Worksheet" r:id="rId4" imgW="2870200" imgH="673100" progId="Excel.Sheet.8">
                  <p:link updateAutomatic="1"/>
                </p:oleObj>
              </mc:Choice>
              <mc:Fallback>
                <p:oleObj name="Microsoft Excel 97 - 2004 Worksheet" r:id="rId4" imgW="2870200" imgH="673100" progId="Excel.Sheet.8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900" y="6115388"/>
                        <a:ext cx="2870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1259114" y="2057400"/>
          <a:ext cx="6763313" cy="4057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65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80"/>
      </a:dk1>
      <a:lt1>
        <a:sysClr val="window" lastClr="FFFFFF"/>
      </a:lt1>
      <a:dk2>
        <a:srgbClr val="00008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20213</TotalTime>
  <Words>1668</Words>
  <Application>Microsoft Macintosh PowerPoint</Application>
  <PresentationFormat>On-screen Show (4:3)</PresentationFormat>
  <Paragraphs>350</Paragraphs>
  <Slides>63</Slides>
  <Notes>21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Calibri</vt:lpstr>
      <vt:lpstr>Tahoma</vt:lpstr>
      <vt:lpstr>Times New Roman</vt:lpstr>
      <vt:lpstr>Verdana</vt:lpstr>
      <vt:lpstr>Arial</vt:lpstr>
      <vt:lpstr>Office Theme</vt:lpstr>
      <vt:lpstr>Macintosh HD:Users:McLaren:Documents:Microsoft User Data:Office 2008 AutoRecovery:test (version 1).xlsb!Sheet1!R34C6:R37C8</vt:lpstr>
      <vt:lpstr>Macintosh HD:Users:McLaren:Documents:Microsoft User Data:Office 2008 AutoRecovery:test (version 1).xlsb!Sheet1!R34C10:R37C12</vt:lpstr>
      <vt:lpstr>Document</vt:lpstr>
      <vt:lpstr>Generalized Psychophysiological Interactions: Theory and Applications (gPPI)</vt:lpstr>
      <vt:lpstr>Financial Disclosures</vt:lpstr>
      <vt:lpstr>Resting State Connectivity</vt:lpstr>
      <vt:lpstr>PowerPoint Presentation</vt:lpstr>
      <vt:lpstr>With This Method (and ICA)…</vt:lpstr>
      <vt:lpstr>Melodic ICA</vt:lpstr>
      <vt:lpstr>Resting Methods in Task Data: Pure Resting Data</vt:lpstr>
      <vt:lpstr>Resting Methods in Task Data: Task Added to All 3 Voxels</vt:lpstr>
      <vt:lpstr>Resting Methods in Task Data: Task Added to 2 Least Correlated Voxels</vt:lpstr>
      <vt:lpstr>Applying Resting Methods To Task Data</vt:lpstr>
      <vt:lpstr>How Can We Identify Connectivity Differences (and Similarities)</vt:lpstr>
      <vt:lpstr>Psychophysiological Interactions   Context-Dependent Connectivity</vt:lpstr>
      <vt:lpstr>Context-Dependent Connectivity</vt:lpstr>
      <vt:lpstr>Context-Dependent Connectivity</vt:lpstr>
      <vt:lpstr>Context-Dependent Connectivity</vt:lpstr>
      <vt:lpstr>A Statistical Thought To Consider…</vt:lpstr>
      <vt:lpstr>A Statistical Thought To Consider…</vt:lpstr>
      <vt:lpstr>A Statistical Thought To Consider…</vt:lpstr>
      <vt:lpstr>Context-Dependent Connectivity</vt:lpstr>
      <vt:lpstr>A Statistical Thought To Consider…</vt:lpstr>
      <vt:lpstr>A Statistical Thought To Consider…</vt:lpstr>
      <vt:lpstr>sPPI vs gPPI</vt:lpstr>
      <vt:lpstr>Simulations</vt:lpstr>
      <vt:lpstr>Simulations=Accuracy</vt:lpstr>
      <vt:lpstr>Simulations=Accuracy</vt:lpstr>
      <vt:lpstr>Simulations=Significance</vt:lpstr>
      <vt:lpstr>Akaike Information Criterion</vt:lpstr>
      <vt:lpstr>Simulations=Model Fit</vt:lpstr>
      <vt:lpstr>Simulations=Significance</vt:lpstr>
      <vt:lpstr>PowerPoint Presentation</vt:lpstr>
      <vt:lpstr>sPPI vs. gPPI=Contrasts</vt:lpstr>
      <vt:lpstr>sPPI vs gPPI=Model Fit</vt:lpstr>
      <vt:lpstr>Flexibility of gPPI</vt:lpstr>
      <vt:lpstr>Conjunctions – Where Are Tasks Similar</vt:lpstr>
      <vt:lpstr>Conclusions</vt:lpstr>
      <vt:lpstr>PowerPoint Presentation</vt:lpstr>
      <vt:lpstr>Practical</vt:lpstr>
      <vt:lpstr>Caveat 1: The Inverse Problem</vt:lpstr>
      <vt:lpstr>The Inverse Problem: Task Duration</vt:lpstr>
      <vt:lpstr>The Inverse Problem:  Neuronal Activity and PPI</vt:lpstr>
      <vt:lpstr>Caveat 1=Neuronal Activity</vt:lpstr>
      <vt:lpstr>Estimated Neural Activity</vt:lpstr>
      <vt:lpstr>Estimated Neural Activity</vt:lpstr>
      <vt:lpstr>Analysis in progress</vt:lpstr>
      <vt:lpstr>Caveat 2</vt:lpstr>
      <vt:lpstr>Caveat 3: Collinearity due to few trials</vt:lpstr>
      <vt:lpstr>PowerPoint Presentation</vt:lpstr>
      <vt:lpstr>Applications</vt:lpstr>
      <vt:lpstr>Controllability in Snake Phobics </vt:lpstr>
      <vt:lpstr>Controllability in Snake Phobics </vt:lpstr>
      <vt:lpstr>Controllability in Snake Phobics </vt:lpstr>
      <vt:lpstr>PowerPoint Presentation</vt:lpstr>
      <vt:lpstr>Swallowing</vt:lpstr>
      <vt:lpstr>PowerPoint Presentation</vt:lpstr>
      <vt:lpstr>Correlations with Cognition in AD</vt:lpstr>
      <vt:lpstr>Task Stimuli</vt:lpstr>
      <vt:lpstr>Task Stimuli</vt:lpstr>
      <vt:lpstr>PowerPoint Presentation</vt:lpstr>
      <vt:lpstr>Correlations</vt:lpstr>
      <vt:lpstr>Correlations</vt:lpstr>
      <vt:lpstr>Correlations</vt:lpstr>
      <vt:lpstr>Future Directions</vt:lpstr>
      <vt:lpstr>Acknowledgements</vt:lpstr>
    </vt:vector>
  </TitlesOfParts>
  <Company>UW 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Processes in Middle-Aged Adults: Effects of Alzheimer’s Disease Risk and Performance</dc:title>
  <dc:creator>Donald McLaren</dc:creator>
  <cp:lastModifiedBy>Bob Spunt</cp:lastModifiedBy>
  <cp:revision>108</cp:revision>
  <dcterms:created xsi:type="dcterms:W3CDTF">2011-03-11T05:45:24Z</dcterms:created>
  <dcterms:modified xsi:type="dcterms:W3CDTF">2015-08-14T19:42:31Z</dcterms:modified>
</cp:coreProperties>
</file>